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36"/>
  </p:notesMasterIdLst>
  <p:handoutMasterIdLst>
    <p:handoutMasterId r:id="rId37"/>
  </p:handoutMasterIdLst>
  <p:sldIdLst>
    <p:sldId id="305" r:id="rId2"/>
    <p:sldId id="534" r:id="rId3"/>
    <p:sldId id="516" r:id="rId4"/>
    <p:sldId id="476" r:id="rId5"/>
    <p:sldId id="462" r:id="rId6"/>
    <p:sldId id="472" r:id="rId7"/>
    <p:sldId id="463" r:id="rId8"/>
    <p:sldId id="370" r:id="rId9"/>
    <p:sldId id="464" r:id="rId10"/>
    <p:sldId id="517" r:id="rId11"/>
    <p:sldId id="536" r:id="rId12"/>
    <p:sldId id="535" r:id="rId13"/>
    <p:sldId id="480" r:id="rId14"/>
    <p:sldId id="428" r:id="rId15"/>
    <p:sldId id="495" r:id="rId16"/>
    <p:sldId id="496" r:id="rId17"/>
    <p:sldId id="492" r:id="rId18"/>
    <p:sldId id="518" r:id="rId19"/>
    <p:sldId id="477" r:id="rId20"/>
    <p:sldId id="483" r:id="rId21"/>
    <p:sldId id="541" r:id="rId22"/>
    <p:sldId id="546" r:id="rId23"/>
    <p:sldId id="538" r:id="rId24"/>
    <p:sldId id="540" r:id="rId25"/>
    <p:sldId id="515" r:id="rId26"/>
    <p:sldId id="514" r:id="rId27"/>
    <p:sldId id="537" r:id="rId28"/>
    <p:sldId id="542" r:id="rId29"/>
    <p:sldId id="543" r:id="rId30"/>
    <p:sldId id="544" r:id="rId31"/>
    <p:sldId id="531" r:id="rId32"/>
    <p:sldId id="532" r:id="rId33"/>
    <p:sldId id="469" r:id="rId34"/>
    <p:sldId id="545" r:id="rId35"/>
  </p:sldIdLst>
  <p:sldSz cx="10287000" cy="6858000" type="35mm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32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1873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oer" initials="age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868686"/>
    <a:srgbClr val="B2B2B2"/>
    <a:srgbClr val="0099FF"/>
    <a:srgbClr val="D26400"/>
    <a:srgbClr val="DD7319"/>
    <a:srgbClr val="E17319"/>
    <a:srgbClr val="E17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2743" autoAdjust="0"/>
  </p:normalViewPr>
  <p:slideViewPr>
    <p:cSldViewPr snapToGrid="0">
      <p:cViewPr varScale="1">
        <p:scale>
          <a:sx n="95" d="100"/>
          <a:sy n="95" d="100"/>
        </p:scale>
        <p:origin x="1718" y="82"/>
      </p:cViewPr>
      <p:guideLst>
        <p:guide orient="horz" pos="2164"/>
        <p:guide pos="3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746" y="-101"/>
      </p:cViewPr>
      <p:guideLst>
        <p:guide orient="horz" pos="2880"/>
        <p:guide pos="1873"/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ine Martens" userId="b6e050f8-6c29-41bb-9a16-dec43148ef82" providerId="ADAL" clId="{083F4064-00DC-4780-8ED6-ADB471D4A855}"/>
    <pc:docChg chg="custSel modSld">
      <pc:chgData name="Eveline Martens" userId="b6e050f8-6c29-41bb-9a16-dec43148ef82" providerId="ADAL" clId="{083F4064-00DC-4780-8ED6-ADB471D4A855}" dt="2017-10-19T06:04:48.377" v="27" actId="20577"/>
      <pc:docMkLst>
        <pc:docMk/>
      </pc:docMkLst>
      <pc:sldChg chg="modNotesTx">
        <pc:chgData name="Eveline Martens" userId="b6e050f8-6c29-41bb-9a16-dec43148ef82" providerId="ADAL" clId="{083F4064-00DC-4780-8ED6-ADB471D4A855}" dt="2017-10-19T06:03:08.495" v="0" actId="20577"/>
        <pc:sldMkLst>
          <pc:docMk/>
          <pc:sldMk cId="0" sldId="305"/>
        </pc:sldMkLst>
      </pc:sldChg>
      <pc:sldChg chg="modNotesTx">
        <pc:chgData name="Eveline Martens" userId="b6e050f8-6c29-41bb-9a16-dec43148ef82" providerId="ADAL" clId="{083F4064-00DC-4780-8ED6-ADB471D4A855}" dt="2017-10-19T06:03:37.976" v="9" actId="20577"/>
        <pc:sldMkLst>
          <pc:docMk/>
          <pc:sldMk cId="0" sldId="370"/>
        </pc:sldMkLst>
      </pc:sldChg>
      <pc:sldChg chg="modNotesTx">
        <pc:chgData name="Eveline Martens" userId="b6e050f8-6c29-41bb-9a16-dec43148ef82" providerId="ADAL" clId="{083F4064-00DC-4780-8ED6-ADB471D4A855}" dt="2017-10-19T06:03:51.697" v="12" actId="20577"/>
        <pc:sldMkLst>
          <pc:docMk/>
          <pc:sldMk cId="0" sldId="428"/>
        </pc:sldMkLst>
      </pc:sldChg>
      <pc:sldChg chg="modNotesTx">
        <pc:chgData name="Eveline Martens" userId="b6e050f8-6c29-41bb-9a16-dec43148ef82" providerId="ADAL" clId="{083F4064-00DC-4780-8ED6-ADB471D4A855}" dt="2017-10-19T06:03:29.409" v="6" actId="20577"/>
        <pc:sldMkLst>
          <pc:docMk/>
          <pc:sldMk cId="2076354119" sldId="462"/>
        </pc:sldMkLst>
      </pc:sldChg>
      <pc:sldChg chg="modNotesTx">
        <pc:chgData name="Eveline Martens" userId="b6e050f8-6c29-41bb-9a16-dec43148ef82" providerId="ADAL" clId="{083F4064-00DC-4780-8ED6-ADB471D4A855}" dt="2017-10-19T06:03:36.002" v="8" actId="20577"/>
        <pc:sldMkLst>
          <pc:docMk/>
          <pc:sldMk cId="1148243572" sldId="463"/>
        </pc:sldMkLst>
      </pc:sldChg>
      <pc:sldChg chg="delSp modNotesTx">
        <pc:chgData name="Eveline Martens" userId="b6e050f8-6c29-41bb-9a16-dec43148ef82" providerId="ADAL" clId="{083F4064-00DC-4780-8ED6-ADB471D4A855}" dt="2017-10-19T06:04:36.968" v="25" actId="20577"/>
        <pc:sldMkLst>
          <pc:docMk/>
          <pc:sldMk cId="697684927" sldId="469"/>
        </pc:sldMkLst>
        <pc:picChg chg="del">
          <ac:chgData name="Eveline Martens" userId="b6e050f8-6c29-41bb-9a16-dec43148ef82" providerId="ADAL" clId="{083F4064-00DC-4780-8ED6-ADB471D4A855}" dt="2017-10-19T06:04:34.282" v="24" actId="478"/>
          <ac:picMkLst>
            <pc:docMk/>
            <pc:sldMk cId="697684927" sldId="469"/>
            <ac:picMk id="113666" creationId="{00000000-0000-0000-0000-000000000000}"/>
          </ac:picMkLst>
        </pc:picChg>
      </pc:sldChg>
      <pc:sldChg chg="modNotesTx">
        <pc:chgData name="Eveline Martens" userId="b6e050f8-6c29-41bb-9a16-dec43148ef82" providerId="ADAL" clId="{083F4064-00DC-4780-8ED6-ADB471D4A855}" dt="2017-10-19T06:03:33.869" v="7" actId="20577"/>
        <pc:sldMkLst>
          <pc:docMk/>
          <pc:sldMk cId="2295942199" sldId="472"/>
        </pc:sldMkLst>
      </pc:sldChg>
      <pc:sldChg chg="delSp">
        <pc:chgData name="Eveline Martens" userId="b6e050f8-6c29-41bb-9a16-dec43148ef82" providerId="ADAL" clId="{083F4064-00DC-4780-8ED6-ADB471D4A855}" dt="2017-10-19T06:03:23.725" v="3" actId="478"/>
        <pc:sldMkLst>
          <pc:docMk/>
          <pc:sldMk cId="2389169717" sldId="476"/>
        </pc:sldMkLst>
        <pc:picChg chg="del">
          <ac:chgData name="Eveline Martens" userId="b6e050f8-6c29-41bb-9a16-dec43148ef82" providerId="ADAL" clId="{083F4064-00DC-4780-8ED6-ADB471D4A855}" dt="2017-10-19T06:03:23.725" v="3" actId="478"/>
          <ac:picMkLst>
            <pc:docMk/>
            <pc:sldMk cId="2389169717" sldId="476"/>
            <ac:picMk id="5" creationId="{00000000-0000-0000-0000-000000000000}"/>
          </ac:picMkLst>
        </pc:picChg>
      </pc:sldChg>
      <pc:sldChg chg="delSp">
        <pc:chgData name="Eveline Martens" userId="b6e050f8-6c29-41bb-9a16-dec43148ef82" providerId="ADAL" clId="{083F4064-00DC-4780-8ED6-ADB471D4A855}" dt="2017-10-19T06:04:03.108" v="14" actId="478"/>
        <pc:sldMkLst>
          <pc:docMk/>
          <pc:sldMk cId="770359878" sldId="477"/>
        </pc:sldMkLst>
        <pc:picChg chg="del">
          <ac:chgData name="Eveline Martens" userId="b6e050f8-6c29-41bb-9a16-dec43148ef82" providerId="ADAL" clId="{083F4064-00DC-4780-8ED6-ADB471D4A855}" dt="2017-10-19T06:04:03.108" v="14" actId="478"/>
          <ac:picMkLst>
            <pc:docMk/>
            <pc:sldMk cId="770359878" sldId="477"/>
            <ac:picMk id="6" creationId="{00000000-0000-0000-0000-000000000000}"/>
          </ac:picMkLst>
        </pc:picChg>
      </pc:sldChg>
      <pc:sldChg chg="modNotesTx">
        <pc:chgData name="Eveline Martens" userId="b6e050f8-6c29-41bb-9a16-dec43148ef82" providerId="ADAL" clId="{083F4064-00DC-4780-8ED6-ADB471D4A855}" dt="2017-10-19T06:04:20.070" v="20" actId="20577"/>
        <pc:sldMkLst>
          <pc:docMk/>
          <pc:sldMk cId="2444024761" sldId="514"/>
        </pc:sldMkLst>
      </pc:sldChg>
      <pc:sldChg chg="modNotesTx">
        <pc:chgData name="Eveline Martens" userId="b6e050f8-6c29-41bb-9a16-dec43148ef82" providerId="ADAL" clId="{083F4064-00DC-4780-8ED6-ADB471D4A855}" dt="2017-10-19T06:03:20.226" v="2" actId="20577"/>
        <pc:sldMkLst>
          <pc:docMk/>
          <pc:sldMk cId="3502190403" sldId="516"/>
        </pc:sldMkLst>
      </pc:sldChg>
      <pc:sldChg chg="modNotesTx">
        <pc:chgData name="Eveline Martens" userId="b6e050f8-6c29-41bb-9a16-dec43148ef82" providerId="ADAL" clId="{083F4064-00DC-4780-8ED6-ADB471D4A855}" dt="2017-10-19T06:04:01.403" v="13" actId="20577"/>
        <pc:sldMkLst>
          <pc:docMk/>
          <pc:sldMk cId="1256611182" sldId="518"/>
        </pc:sldMkLst>
      </pc:sldChg>
      <pc:sldChg chg="modNotesTx">
        <pc:chgData name="Eveline Martens" userId="b6e050f8-6c29-41bb-9a16-dec43148ef82" providerId="ADAL" clId="{083F4064-00DC-4780-8ED6-ADB471D4A855}" dt="2017-10-19T06:03:15.452" v="1" actId="20577"/>
        <pc:sldMkLst>
          <pc:docMk/>
          <pc:sldMk cId="475604373" sldId="534"/>
        </pc:sldMkLst>
      </pc:sldChg>
      <pc:sldChg chg="delSp">
        <pc:chgData name="Eveline Martens" userId="b6e050f8-6c29-41bb-9a16-dec43148ef82" providerId="ADAL" clId="{083F4064-00DC-4780-8ED6-ADB471D4A855}" dt="2017-10-19T06:03:45.425" v="10" actId="478"/>
        <pc:sldMkLst>
          <pc:docMk/>
          <pc:sldMk cId="531682272" sldId="535"/>
        </pc:sldMkLst>
        <pc:picChg chg="del">
          <ac:chgData name="Eveline Martens" userId="b6e050f8-6c29-41bb-9a16-dec43148ef82" providerId="ADAL" clId="{083F4064-00DC-4780-8ED6-ADB471D4A855}" dt="2017-10-19T06:03:45.425" v="10" actId="478"/>
          <ac:picMkLst>
            <pc:docMk/>
            <pc:sldMk cId="531682272" sldId="535"/>
            <ac:picMk id="5" creationId="{00000000-0000-0000-0000-000000000000}"/>
          </ac:picMkLst>
        </pc:picChg>
      </pc:sldChg>
      <pc:sldChg chg="modNotesTx">
        <pc:chgData name="Eveline Martens" userId="b6e050f8-6c29-41bb-9a16-dec43148ef82" providerId="ADAL" clId="{083F4064-00DC-4780-8ED6-ADB471D4A855}" dt="2017-10-19T06:04:25.300" v="21" actId="20577"/>
        <pc:sldMkLst>
          <pc:docMk/>
          <pc:sldMk cId="1329149516" sldId="537"/>
        </pc:sldMkLst>
      </pc:sldChg>
      <pc:sldChg chg="modNotesTx">
        <pc:chgData name="Eveline Martens" userId="b6e050f8-6c29-41bb-9a16-dec43148ef82" providerId="ADAL" clId="{083F4064-00DC-4780-8ED6-ADB471D4A855}" dt="2017-10-19T06:04:14.594" v="18" actId="20577"/>
        <pc:sldMkLst>
          <pc:docMk/>
          <pc:sldMk cId="463325273" sldId="538"/>
        </pc:sldMkLst>
      </pc:sldChg>
      <pc:sldChg chg="modNotesTx">
        <pc:chgData name="Eveline Martens" userId="b6e050f8-6c29-41bb-9a16-dec43148ef82" providerId="ADAL" clId="{083F4064-00DC-4780-8ED6-ADB471D4A855}" dt="2017-10-19T06:04:17.006" v="19" actId="20577"/>
        <pc:sldMkLst>
          <pc:docMk/>
          <pc:sldMk cId="4112925612" sldId="540"/>
        </pc:sldMkLst>
      </pc:sldChg>
      <pc:sldChg chg="modNotesTx">
        <pc:chgData name="Eveline Martens" userId="b6e050f8-6c29-41bb-9a16-dec43148ef82" providerId="ADAL" clId="{083F4064-00DC-4780-8ED6-ADB471D4A855}" dt="2017-10-19T06:04:08.868" v="15" actId="20577"/>
        <pc:sldMkLst>
          <pc:docMk/>
          <pc:sldMk cId="3117285509" sldId="541"/>
        </pc:sldMkLst>
      </pc:sldChg>
      <pc:sldChg chg="modNotesTx">
        <pc:chgData name="Eveline Martens" userId="b6e050f8-6c29-41bb-9a16-dec43148ef82" providerId="ADAL" clId="{083F4064-00DC-4780-8ED6-ADB471D4A855}" dt="2017-10-19T06:04:27.634" v="22" actId="20577"/>
        <pc:sldMkLst>
          <pc:docMk/>
          <pc:sldMk cId="538825894" sldId="542"/>
        </pc:sldMkLst>
      </pc:sldChg>
      <pc:sldChg chg="modNotesTx">
        <pc:chgData name="Eveline Martens" userId="b6e050f8-6c29-41bb-9a16-dec43148ef82" providerId="ADAL" clId="{083F4064-00DC-4780-8ED6-ADB471D4A855}" dt="2017-10-19T06:04:31.179" v="23" actId="20577"/>
        <pc:sldMkLst>
          <pc:docMk/>
          <pc:sldMk cId="2426403007" sldId="544"/>
        </pc:sldMkLst>
      </pc:sldChg>
      <pc:sldChg chg="modNotesTx">
        <pc:chgData name="Eveline Martens" userId="b6e050f8-6c29-41bb-9a16-dec43148ef82" providerId="ADAL" clId="{083F4064-00DC-4780-8ED6-ADB471D4A855}" dt="2017-10-19T06:04:48.377" v="27" actId="20577"/>
        <pc:sldMkLst>
          <pc:docMk/>
          <pc:sldMk cId="588963768" sldId="545"/>
        </pc:sldMkLst>
      </pc:sldChg>
      <pc:sldChg chg="modNotesTx">
        <pc:chgData name="Eveline Martens" userId="b6e050f8-6c29-41bb-9a16-dec43148ef82" providerId="ADAL" clId="{083F4064-00DC-4780-8ED6-ADB471D4A855}" dt="2017-10-19T06:04:10.979" v="16" actId="20577"/>
        <pc:sldMkLst>
          <pc:docMk/>
          <pc:sldMk cId="1863167178" sldId="54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Blad1!$A$2:$A$13</c:f>
              <c:strCache>
                <c:ptCount val="12"/>
                <c:pt idx="0">
                  <c:v>Problems arm</c:v>
                </c:pt>
                <c:pt idx="1">
                  <c:v>Problems leg</c:v>
                </c:pt>
                <c:pt idx="2">
                  <c:v>Problems back</c:v>
                </c:pt>
                <c:pt idx="3">
                  <c:v>Migraine</c:v>
                </c:pt>
                <c:pt idx="4">
                  <c:v>Heart disease</c:v>
                </c:pt>
                <c:pt idx="5">
                  <c:v>Asthma</c:v>
                </c:pt>
                <c:pt idx="6">
                  <c:v>Gastrointestinal</c:v>
                </c:pt>
                <c:pt idx="7">
                  <c:v>Diabetes</c:v>
                </c:pt>
                <c:pt idx="8">
                  <c:v>Skin</c:v>
                </c:pt>
                <c:pt idx="9">
                  <c:v>Depression</c:v>
                </c:pt>
                <c:pt idx="10">
                  <c:v>Epilepsy</c:v>
                </c:pt>
                <c:pt idx="11">
                  <c:v>Cancer, AIDS</c:v>
                </c:pt>
              </c:strCache>
            </c:strRef>
          </c:cat>
          <c:val>
            <c:numRef>
              <c:f>Blad1!$B$2:$B$13</c:f>
              <c:numCache>
                <c:formatCode>General</c:formatCode>
                <c:ptCount val="12"/>
                <c:pt idx="0">
                  <c:v>5.6</c:v>
                </c:pt>
                <c:pt idx="1">
                  <c:v>5.9</c:v>
                </c:pt>
                <c:pt idx="2">
                  <c:v>9.9</c:v>
                </c:pt>
                <c:pt idx="3">
                  <c:v>5.6</c:v>
                </c:pt>
                <c:pt idx="4">
                  <c:v>2.9</c:v>
                </c:pt>
                <c:pt idx="5">
                  <c:v>4.5999999999999996</c:v>
                </c:pt>
                <c:pt idx="6">
                  <c:v>3.4</c:v>
                </c:pt>
                <c:pt idx="7">
                  <c:v>2</c:v>
                </c:pt>
                <c:pt idx="8">
                  <c:v>0.7</c:v>
                </c:pt>
                <c:pt idx="9">
                  <c:v>3.5</c:v>
                </c:pt>
                <c:pt idx="10">
                  <c:v>0.4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FB-4406-8BFC-34998A787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67360"/>
        <c:axId val="27181440"/>
      </c:barChart>
      <c:catAx>
        <c:axId val="27167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7181440"/>
        <c:crosses val="autoZero"/>
        <c:auto val="1"/>
        <c:lblAlgn val="ctr"/>
        <c:lblOffset val="100"/>
        <c:noMultiLvlLbl val="0"/>
      </c:catAx>
      <c:valAx>
        <c:axId val="271814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7167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816" y="-1727"/>
            <a:ext cx="2949645" cy="49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44" tIns="0" rIns="21144" bIns="0" numCol="1" anchor="t" anchorCtr="0" compatLnSpc="1">
            <a:prstTxWarp prst="textNoShape">
              <a:avLst/>
            </a:prstTxWarp>
          </a:bodyPr>
          <a:lstStyle>
            <a:lvl1pPr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69" y="-1727"/>
            <a:ext cx="2949644" cy="49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44" tIns="0" rIns="21144" bIns="0" numCol="1" anchor="t" anchorCtr="0" compatLnSpc="1">
            <a:prstTxWarp prst="textNoShape">
              <a:avLst/>
            </a:prstTxWarp>
          </a:bodyPr>
          <a:lstStyle>
            <a:lvl1pPr algn="r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816" y="9445254"/>
            <a:ext cx="2949645" cy="49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44" tIns="0" rIns="21144" bIns="0" numCol="1" anchor="b" anchorCtr="0" compatLnSpc="1">
            <a:prstTxWarp prst="textNoShape">
              <a:avLst/>
            </a:prstTxWarp>
          </a:bodyPr>
          <a:lstStyle>
            <a:lvl1pPr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69" y="9445254"/>
            <a:ext cx="2949644" cy="49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44" tIns="0" rIns="21144" bIns="0" numCol="1" anchor="b" anchorCtr="0" compatLnSpc="1">
            <a:prstTxWarp prst="textNoShape">
              <a:avLst/>
            </a:prstTxWarp>
          </a:bodyPr>
          <a:lstStyle>
            <a:lvl1pPr algn="r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B542F89-17C3-4DCF-B862-704541822E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25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816" y="-1727"/>
            <a:ext cx="2949645" cy="49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44" tIns="0" rIns="21144" bIns="0" numCol="1" anchor="t" anchorCtr="0" compatLnSpc="1">
            <a:prstTxWarp prst="textNoShape">
              <a:avLst/>
            </a:prstTxWarp>
          </a:bodyPr>
          <a:lstStyle>
            <a:lvl1pPr defTabSz="845744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69" y="-1727"/>
            <a:ext cx="2949644" cy="49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44" tIns="0" rIns="21144" bIns="0" numCol="1" anchor="t" anchorCtr="0" compatLnSpc="1">
            <a:prstTxWarp prst="textNoShape">
              <a:avLst/>
            </a:prstTxWarp>
          </a:bodyPr>
          <a:lstStyle>
            <a:lvl1pPr algn="r" defTabSz="845744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816" y="9445254"/>
            <a:ext cx="2949645" cy="49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44" tIns="0" rIns="21144" bIns="0" numCol="1" anchor="b" anchorCtr="0" compatLnSpc="1">
            <a:prstTxWarp prst="textNoShape">
              <a:avLst/>
            </a:prstTxWarp>
          </a:bodyPr>
          <a:lstStyle>
            <a:lvl1pPr defTabSz="845744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69" y="9445254"/>
            <a:ext cx="2949644" cy="49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44" tIns="0" rIns="21144" bIns="0" numCol="1" anchor="b" anchorCtr="0" compatLnSpc="1">
            <a:prstTxWarp prst="textNoShape">
              <a:avLst/>
            </a:prstTxWarp>
          </a:bodyPr>
          <a:lstStyle>
            <a:lvl1pPr algn="r" defTabSz="845744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8401490-EEB6-4FE0-93AB-50E94CAA61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26" y="4722628"/>
            <a:ext cx="4991146" cy="447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194" tIns="51098" rIns="102194" bIns="51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1188" y="749300"/>
            <a:ext cx="5581650" cy="3722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929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69420-9A34-4218-AE7C-71B074ED0719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9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20E60-F6A3-45A5-B168-BF29E893646A}" type="slidenum">
              <a:rPr lang="en-US"/>
              <a:pPr/>
              <a:t>10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185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20E60-F6A3-45A5-B168-BF29E893646A}" type="slidenum">
              <a:rPr lang="en-US"/>
              <a:pPr/>
              <a:t>11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185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20E60-F6A3-45A5-B168-BF29E893646A}" type="slidenum">
              <a:rPr lang="en-US"/>
              <a:pPr/>
              <a:t>12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18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E0624-5627-4C7D-BC47-48130FB7B322}" type="slidenum">
              <a:rPr lang="en-US"/>
              <a:pPr/>
              <a:t>13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E0624-5627-4C7D-BC47-48130FB7B322}" type="slidenum">
              <a:rPr lang="en-US"/>
              <a:pPr/>
              <a:t>14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44627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E0624-5627-4C7D-BC47-48130FB7B322}" type="slidenum">
              <a:rPr lang="en-US"/>
              <a:pPr/>
              <a:t>15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C4020-410A-4848-8B88-2EFD6E0F20C3}" type="slidenum">
              <a:rPr lang="en-US"/>
              <a:pPr/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nl-NL" sz="9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C4020-410A-4848-8B88-2EFD6E0F20C3}" type="slidenum">
              <a:rPr lang="en-US"/>
              <a:pPr/>
              <a:t>17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nl-NL" sz="9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20E60-F6A3-45A5-B168-BF29E893646A}" type="slidenum">
              <a:rPr lang="en-US"/>
              <a:pPr/>
              <a:t>18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765185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20E60-F6A3-45A5-B168-BF29E893646A}" type="slidenum">
              <a:rPr lang="en-US"/>
              <a:pPr/>
              <a:t>19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18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6BE16-ACCE-490D-9257-B3902030AC7F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77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 txBox="1">
            <a:spLocks noGrp="1" noChangeArrowheads="1"/>
          </p:cNvSpPr>
          <p:nvPr/>
        </p:nvSpPr>
        <p:spPr bwMode="auto">
          <a:xfrm>
            <a:off x="3855969" y="9445254"/>
            <a:ext cx="2949644" cy="49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144" tIns="0" rIns="21144" bIns="0" anchor="b"/>
          <a:lstStyle/>
          <a:p>
            <a:pPr algn="r" defTabSz="845744"/>
            <a:fld id="{34753FFD-1E77-4A54-A833-AAFE83F85EF1}" type="slidenum">
              <a:rPr lang="en-US" sz="1100" i="1">
                <a:latin typeface="Times New Roman" pitchFamily="18" charset="0"/>
              </a:rPr>
              <a:pPr algn="r" defTabSz="845744"/>
              <a:t>20</a:t>
            </a:fld>
            <a:endParaRPr lang="en-US" sz="1100" i="1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48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E0624-5627-4C7D-BC47-48130FB7B322}" type="slidenum">
              <a:rPr lang="en-US"/>
              <a:pPr/>
              <a:t>21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681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01490-EEB6-4FE0-93AB-50E94CAA61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95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01490-EEB6-4FE0-93AB-50E94CAA61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2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01490-EEB6-4FE0-93AB-50E94CAA61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28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01490-EEB6-4FE0-93AB-50E94CAA61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95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01490-EEB6-4FE0-93AB-50E94CAA61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92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01490-EEB6-4FE0-93AB-50E94CAA61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95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01490-EEB6-4FE0-93AB-50E94CAA61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95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20E60-F6A3-45A5-B168-BF29E893646A}" type="slidenum">
              <a:rPr lang="en-US"/>
              <a:pPr/>
              <a:t>31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18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20E60-F6A3-45A5-B168-BF29E893646A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185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E0624-5627-4C7D-BC47-48130FB7B322}" type="slidenum">
              <a:rPr lang="en-US"/>
              <a:pPr/>
              <a:t>32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462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64509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E0624-5627-4C7D-BC47-48130FB7B322}" type="slidenum">
              <a:rPr lang="en-US"/>
              <a:pPr/>
              <a:t>34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246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20E60-F6A3-45A5-B168-BF29E893646A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18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20E60-F6A3-45A5-B168-BF29E893646A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8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20E60-F6A3-45A5-B168-BF29E893646A}" type="slidenum">
              <a:rPr lang="en-US"/>
              <a:pPr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18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20E60-F6A3-45A5-B168-BF29E893646A}" type="slidenum">
              <a:rPr lang="en-US"/>
              <a:pPr/>
              <a:t>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9300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E0624-5627-4C7D-BC47-48130FB7B322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60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E0624-5627-4C7D-BC47-48130FB7B322}" type="slidenum">
              <a:rPr lang="en-US"/>
              <a:pPr/>
              <a:t>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581650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16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29487" y="609600"/>
            <a:ext cx="2185988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386513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2594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572" y="6000750"/>
            <a:ext cx="10283428" cy="884238"/>
            <a:chOff x="2" y="3780"/>
            <a:chExt cx="5758" cy="557"/>
          </a:xfrm>
        </p:grpSpPr>
        <p:pic>
          <p:nvPicPr>
            <p:cNvPr id="1029" name="Picture 7" descr="beeldbalk-amc-sjabloon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" y="3780"/>
              <a:ext cx="5758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1"/>
            <p:cNvGrpSpPr>
              <a:grpSpLocks/>
            </p:cNvGrpSpPr>
            <p:nvPr userDrawn="1"/>
          </p:nvGrpSpPr>
          <p:grpSpPr bwMode="auto">
            <a:xfrm>
              <a:off x="4558" y="3800"/>
              <a:ext cx="730" cy="537"/>
              <a:chOff x="1424" y="3748"/>
              <a:chExt cx="730" cy="537"/>
            </a:xfrm>
          </p:grpSpPr>
          <p:sp>
            <p:nvSpPr>
              <p:cNvPr id="1054" name="Rectangle 30"/>
              <p:cNvSpPr>
                <a:spLocks noChangeArrowheads="1"/>
              </p:cNvSpPr>
              <p:nvPr userDrawn="1"/>
            </p:nvSpPr>
            <p:spPr bwMode="auto">
              <a:xfrm>
                <a:off x="1424" y="4093"/>
                <a:ext cx="730" cy="156"/>
              </a:xfrm>
              <a:prstGeom prst="rect">
                <a:avLst/>
              </a:prstGeom>
              <a:solidFill>
                <a:srgbClr val="08080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GB" sz="1000" dirty="0">
                    <a:solidFill>
                      <a:schemeClr val="bg1"/>
                    </a:solidFill>
                  </a:rPr>
                  <a:t>Coronel Institute</a:t>
                </a:r>
              </a:p>
            </p:txBody>
          </p:sp>
          <p:grpSp>
            <p:nvGrpSpPr>
              <p:cNvPr id="4" name="Group 31"/>
              <p:cNvGrpSpPr>
                <a:grpSpLocks/>
              </p:cNvGrpSpPr>
              <p:nvPr userDrawn="1"/>
            </p:nvGrpSpPr>
            <p:grpSpPr bwMode="auto">
              <a:xfrm>
                <a:off x="1429" y="3748"/>
                <a:ext cx="331" cy="537"/>
                <a:chOff x="472" y="3428"/>
                <a:chExt cx="340" cy="437"/>
              </a:xfrm>
            </p:grpSpPr>
            <p:sp useBgFill="1">
              <p:nvSpPr>
                <p:cNvPr id="1056" name="Freeform 32"/>
                <p:cNvSpPr>
                  <a:spLocks/>
                </p:cNvSpPr>
                <p:nvPr/>
              </p:nvSpPr>
              <p:spPr bwMode="auto">
                <a:xfrm>
                  <a:off x="472" y="3428"/>
                  <a:ext cx="340" cy="437"/>
                </a:xfrm>
                <a:custGeom>
                  <a:avLst/>
                  <a:gdLst/>
                  <a:ahLst/>
                  <a:cxnLst>
                    <a:cxn ang="0">
                      <a:pos x="108" y="56"/>
                    </a:cxn>
                    <a:cxn ang="0">
                      <a:pos x="139" y="79"/>
                    </a:cxn>
                    <a:cxn ang="0">
                      <a:pos x="165" y="109"/>
                    </a:cxn>
                    <a:cxn ang="0">
                      <a:pos x="159" y="113"/>
                    </a:cxn>
                    <a:cxn ang="0">
                      <a:pos x="154" y="112"/>
                    </a:cxn>
                    <a:cxn ang="0">
                      <a:pos x="115" y="100"/>
                    </a:cxn>
                    <a:cxn ang="0">
                      <a:pos x="103" y="160"/>
                    </a:cxn>
                    <a:cxn ang="0">
                      <a:pos x="150" y="207"/>
                    </a:cxn>
                    <a:cxn ang="0">
                      <a:pos x="117" y="266"/>
                    </a:cxn>
                    <a:cxn ang="0">
                      <a:pos x="215" y="236"/>
                    </a:cxn>
                    <a:cxn ang="0">
                      <a:pos x="235" y="268"/>
                    </a:cxn>
                    <a:cxn ang="0">
                      <a:pos x="329" y="249"/>
                    </a:cxn>
                    <a:cxn ang="0">
                      <a:pos x="337" y="314"/>
                    </a:cxn>
                    <a:cxn ang="0">
                      <a:pos x="330" y="268"/>
                    </a:cxn>
                    <a:cxn ang="0">
                      <a:pos x="227" y="274"/>
                    </a:cxn>
                    <a:cxn ang="0">
                      <a:pos x="112" y="276"/>
                    </a:cxn>
                    <a:cxn ang="0">
                      <a:pos x="109" y="293"/>
                    </a:cxn>
                    <a:cxn ang="0">
                      <a:pos x="86" y="293"/>
                    </a:cxn>
                    <a:cxn ang="0">
                      <a:pos x="55" y="339"/>
                    </a:cxn>
                    <a:cxn ang="0">
                      <a:pos x="334" y="394"/>
                    </a:cxn>
                    <a:cxn ang="0">
                      <a:pos x="339" y="379"/>
                    </a:cxn>
                    <a:cxn ang="0">
                      <a:pos x="338" y="397"/>
                    </a:cxn>
                    <a:cxn ang="0">
                      <a:pos x="86" y="404"/>
                    </a:cxn>
                    <a:cxn ang="0">
                      <a:pos x="108" y="411"/>
                    </a:cxn>
                    <a:cxn ang="0">
                      <a:pos x="51" y="397"/>
                    </a:cxn>
                    <a:cxn ang="0">
                      <a:pos x="32" y="365"/>
                    </a:cxn>
                    <a:cxn ang="0">
                      <a:pos x="55" y="314"/>
                    </a:cxn>
                    <a:cxn ang="0">
                      <a:pos x="143" y="223"/>
                    </a:cxn>
                    <a:cxn ang="0">
                      <a:pos x="138" y="193"/>
                    </a:cxn>
                    <a:cxn ang="0">
                      <a:pos x="103" y="171"/>
                    </a:cxn>
                    <a:cxn ang="0">
                      <a:pos x="108" y="196"/>
                    </a:cxn>
                    <a:cxn ang="0">
                      <a:pos x="120" y="218"/>
                    </a:cxn>
                    <a:cxn ang="0">
                      <a:pos x="28" y="312"/>
                    </a:cxn>
                    <a:cxn ang="0">
                      <a:pos x="7" y="368"/>
                    </a:cxn>
                    <a:cxn ang="0">
                      <a:pos x="27" y="403"/>
                    </a:cxn>
                    <a:cxn ang="0">
                      <a:pos x="68" y="426"/>
                    </a:cxn>
                    <a:cxn ang="0">
                      <a:pos x="110" y="436"/>
                    </a:cxn>
                    <a:cxn ang="0">
                      <a:pos x="46" y="421"/>
                    </a:cxn>
                    <a:cxn ang="0">
                      <a:pos x="8" y="384"/>
                    </a:cxn>
                    <a:cxn ang="0">
                      <a:pos x="11" y="327"/>
                    </a:cxn>
                    <a:cxn ang="0">
                      <a:pos x="51" y="285"/>
                    </a:cxn>
                    <a:cxn ang="0">
                      <a:pos x="53" y="171"/>
                    </a:cxn>
                    <a:cxn ang="0">
                      <a:pos x="7" y="133"/>
                    </a:cxn>
                    <a:cxn ang="0">
                      <a:pos x="2" y="93"/>
                    </a:cxn>
                    <a:cxn ang="0">
                      <a:pos x="37" y="57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340" h="437">
                      <a:moveTo>
                        <a:pt x="86" y="5"/>
                      </a:moveTo>
                      <a:lnTo>
                        <a:pt x="90" y="51"/>
                      </a:lnTo>
                      <a:lnTo>
                        <a:pt x="108" y="56"/>
                      </a:lnTo>
                      <a:lnTo>
                        <a:pt x="131" y="66"/>
                      </a:lnTo>
                      <a:lnTo>
                        <a:pt x="137" y="71"/>
                      </a:lnTo>
                      <a:lnTo>
                        <a:pt x="139" y="79"/>
                      </a:lnTo>
                      <a:lnTo>
                        <a:pt x="138" y="87"/>
                      </a:lnTo>
                      <a:lnTo>
                        <a:pt x="142" y="95"/>
                      </a:lnTo>
                      <a:lnTo>
                        <a:pt x="165" y="109"/>
                      </a:lnTo>
                      <a:lnTo>
                        <a:pt x="164" y="111"/>
                      </a:lnTo>
                      <a:lnTo>
                        <a:pt x="160" y="111"/>
                      </a:lnTo>
                      <a:lnTo>
                        <a:pt x="159" y="113"/>
                      </a:lnTo>
                      <a:lnTo>
                        <a:pt x="160" y="118"/>
                      </a:lnTo>
                      <a:lnTo>
                        <a:pt x="157" y="121"/>
                      </a:lnTo>
                      <a:lnTo>
                        <a:pt x="154" y="112"/>
                      </a:lnTo>
                      <a:lnTo>
                        <a:pt x="149" y="105"/>
                      </a:lnTo>
                      <a:lnTo>
                        <a:pt x="135" y="94"/>
                      </a:lnTo>
                      <a:lnTo>
                        <a:pt x="115" y="100"/>
                      </a:lnTo>
                      <a:lnTo>
                        <a:pt x="95" y="101"/>
                      </a:lnTo>
                      <a:lnTo>
                        <a:pt x="95" y="117"/>
                      </a:lnTo>
                      <a:lnTo>
                        <a:pt x="103" y="160"/>
                      </a:lnTo>
                      <a:lnTo>
                        <a:pt x="142" y="190"/>
                      </a:lnTo>
                      <a:lnTo>
                        <a:pt x="147" y="198"/>
                      </a:lnTo>
                      <a:lnTo>
                        <a:pt x="150" y="207"/>
                      </a:lnTo>
                      <a:lnTo>
                        <a:pt x="150" y="224"/>
                      </a:lnTo>
                      <a:lnTo>
                        <a:pt x="140" y="242"/>
                      </a:lnTo>
                      <a:lnTo>
                        <a:pt x="117" y="266"/>
                      </a:lnTo>
                      <a:lnTo>
                        <a:pt x="118" y="269"/>
                      </a:lnTo>
                      <a:lnTo>
                        <a:pt x="209" y="227"/>
                      </a:lnTo>
                      <a:lnTo>
                        <a:pt x="215" y="236"/>
                      </a:lnTo>
                      <a:lnTo>
                        <a:pt x="228" y="268"/>
                      </a:lnTo>
                      <a:lnTo>
                        <a:pt x="232" y="269"/>
                      </a:lnTo>
                      <a:lnTo>
                        <a:pt x="235" y="268"/>
                      </a:lnTo>
                      <a:lnTo>
                        <a:pt x="299" y="237"/>
                      </a:lnTo>
                      <a:lnTo>
                        <a:pt x="320" y="229"/>
                      </a:lnTo>
                      <a:lnTo>
                        <a:pt x="329" y="249"/>
                      </a:lnTo>
                      <a:lnTo>
                        <a:pt x="335" y="269"/>
                      </a:lnTo>
                      <a:lnTo>
                        <a:pt x="339" y="290"/>
                      </a:lnTo>
                      <a:lnTo>
                        <a:pt x="337" y="314"/>
                      </a:lnTo>
                      <a:lnTo>
                        <a:pt x="334" y="314"/>
                      </a:lnTo>
                      <a:lnTo>
                        <a:pt x="334" y="286"/>
                      </a:lnTo>
                      <a:lnTo>
                        <a:pt x="330" y="268"/>
                      </a:lnTo>
                      <a:lnTo>
                        <a:pt x="317" y="236"/>
                      </a:lnTo>
                      <a:lnTo>
                        <a:pt x="314" y="235"/>
                      </a:lnTo>
                      <a:lnTo>
                        <a:pt x="227" y="274"/>
                      </a:lnTo>
                      <a:lnTo>
                        <a:pt x="225" y="272"/>
                      </a:lnTo>
                      <a:lnTo>
                        <a:pt x="206" y="232"/>
                      </a:lnTo>
                      <a:lnTo>
                        <a:pt x="112" y="276"/>
                      </a:lnTo>
                      <a:lnTo>
                        <a:pt x="113" y="288"/>
                      </a:lnTo>
                      <a:lnTo>
                        <a:pt x="112" y="300"/>
                      </a:lnTo>
                      <a:lnTo>
                        <a:pt x="109" y="293"/>
                      </a:lnTo>
                      <a:lnTo>
                        <a:pt x="109" y="288"/>
                      </a:lnTo>
                      <a:lnTo>
                        <a:pt x="106" y="276"/>
                      </a:lnTo>
                      <a:lnTo>
                        <a:pt x="86" y="293"/>
                      </a:lnTo>
                      <a:lnTo>
                        <a:pt x="58" y="321"/>
                      </a:lnTo>
                      <a:lnTo>
                        <a:pt x="57" y="324"/>
                      </a:lnTo>
                      <a:lnTo>
                        <a:pt x="55" y="339"/>
                      </a:lnTo>
                      <a:lnTo>
                        <a:pt x="55" y="393"/>
                      </a:lnTo>
                      <a:lnTo>
                        <a:pt x="324" y="393"/>
                      </a:lnTo>
                      <a:lnTo>
                        <a:pt x="334" y="394"/>
                      </a:lnTo>
                      <a:lnTo>
                        <a:pt x="334" y="376"/>
                      </a:lnTo>
                      <a:lnTo>
                        <a:pt x="337" y="375"/>
                      </a:lnTo>
                      <a:lnTo>
                        <a:pt x="339" y="379"/>
                      </a:lnTo>
                      <a:lnTo>
                        <a:pt x="338" y="382"/>
                      </a:lnTo>
                      <a:lnTo>
                        <a:pt x="339" y="389"/>
                      </a:lnTo>
                      <a:lnTo>
                        <a:pt x="338" y="397"/>
                      </a:lnTo>
                      <a:lnTo>
                        <a:pt x="134" y="397"/>
                      </a:lnTo>
                      <a:lnTo>
                        <a:pt x="63" y="398"/>
                      </a:lnTo>
                      <a:lnTo>
                        <a:pt x="86" y="404"/>
                      </a:lnTo>
                      <a:lnTo>
                        <a:pt x="97" y="405"/>
                      </a:lnTo>
                      <a:lnTo>
                        <a:pt x="109" y="410"/>
                      </a:lnTo>
                      <a:lnTo>
                        <a:pt x="108" y="411"/>
                      </a:lnTo>
                      <a:lnTo>
                        <a:pt x="78" y="407"/>
                      </a:lnTo>
                      <a:lnTo>
                        <a:pt x="63" y="404"/>
                      </a:lnTo>
                      <a:lnTo>
                        <a:pt x="51" y="397"/>
                      </a:lnTo>
                      <a:lnTo>
                        <a:pt x="41" y="388"/>
                      </a:lnTo>
                      <a:lnTo>
                        <a:pt x="34" y="377"/>
                      </a:lnTo>
                      <a:lnTo>
                        <a:pt x="32" y="365"/>
                      </a:lnTo>
                      <a:lnTo>
                        <a:pt x="32" y="353"/>
                      </a:lnTo>
                      <a:lnTo>
                        <a:pt x="41" y="333"/>
                      </a:lnTo>
                      <a:lnTo>
                        <a:pt x="55" y="314"/>
                      </a:lnTo>
                      <a:lnTo>
                        <a:pt x="126" y="250"/>
                      </a:lnTo>
                      <a:lnTo>
                        <a:pt x="139" y="232"/>
                      </a:lnTo>
                      <a:lnTo>
                        <a:pt x="143" y="223"/>
                      </a:lnTo>
                      <a:lnTo>
                        <a:pt x="146" y="212"/>
                      </a:lnTo>
                      <a:lnTo>
                        <a:pt x="143" y="201"/>
                      </a:lnTo>
                      <a:lnTo>
                        <a:pt x="138" y="193"/>
                      </a:lnTo>
                      <a:lnTo>
                        <a:pt x="121" y="178"/>
                      </a:lnTo>
                      <a:lnTo>
                        <a:pt x="104" y="166"/>
                      </a:lnTo>
                      <a:lnTo>
                        <a:pt x="103" y="171"/>
                      </a:lnTo>
                      <a:lnTo>
                        <a:pt x="103" y="177"/>
                      </a:lnTo>
                      <a:lnTo>
                        <a:pt x="104" y="189"/>
                      </a:lnTo>
                      <a:lnTo>
                        <a:pt x="108" y="196"/>
                      </a:lnTo>
                      <a:lnTo>
                        <a:pt x="114" y="201"/>
                      </a:lnTo>
                      <a:lnTo>
                        <a:pt x="120" y="212"/>
                      </a:lnTo>
                      <a:lnTo>
                        <a:pt x="120" y="218"/>
                      </a:lnTo>
                      <a:lnTo>
                        <a:pt x="108" y="235"/>
                      </a:lnTo>
                      <a:lnTo>
                        <a:pt x="92" y="250"/>
                      </a:lnTo>
                      <a:lnTo>
                        <a:pt x="28" y="312"/>
                      </a:lnTo>
                      <a:lnTo>
                        <a:pt x="17" y="329"/>
                      </a:lnTo>
                      <a:lnTo>
                        <a:pt x="7" y="353"/>
                      </a:lnTo>
                      <a:lnTo>
                        <a:pt x="7" y="368"/>
                      </a:lnTo>
                      <a:lnTo>
                        <a:pt x="11" y="380"/>
                      </a:lnTo>
                      <a:lnTo>
                        <a:pt x="17" y="391"/>
                      </a:lnTo>
                      <a:lnTo>
                        <a:pt x="27" y="403"/>
                      </a:lnTo>
                      <a:lnTo>
                        <a:pt x="39" y="411"/>
                      </a:lnTo>
                      <a:lnTo>
                        <a:pt x="41" y="415"/>
                      </a:lnTo>
                      <a:lnTo>
                        <a:pt x="68" y="426"/>
                      </a:lnTo>
                      <a:lnTo>
                        <a:pt x="81" y="429"/>
                      </a:lnTo>
                      <a:lnTo>
                        <a:pt x="110" y="433"/>
                      </a:lnTo>
                      <a:lnTo>
                        <a:pt x="110" y="436"/>
                      </a:lnTo>
                      <a:lnTo>
                        <a:pt x="88" y="433"/>
                      </a:lnTo>
                      <a:lnTo>
                        <a:pt x="66" y="429"/>
                      </a:lnTo>
                      <a:lnTo>
                        <a:pt x="46" y="421"/>
                      </a:lnTo>
                      <a:lnTo>
                        <a:pt x="28" y="410"/>
                      </a:lnTo>
                      <a:lnTo>
                        <a:pt x="17" y="398"/>
                      </a:lnTo>
                      <a:lnTo>
                        <a:pt x="8" y="384"/>
                      </a:lnTo>
                      <a:lnTo>
                        <a:pt x="5" y="371"/>
                      </a:lnTo>
                      <a:lnTo>
                        <a:pt x="3" y="347"/>
                      </a:lnTo>
                      <a:lnTo>
                        <a:pt x="11" y="327"/>
                      </a:lnTo>
                      <a:lnTo>
                        <a:pt x="17" y="318"/>
                      </a:lnTo>
                      <a:lnTo>
                        <a:pt x="33" y="301"/>
                      </a:lnTo>
                      <a:lnTo>
                        <a:pt x="51" y="285"/>
                      </a:lnTo>
                      <a:lnTo>
                        <a:pt x="51" y="258"/>
                      </a:lnTo>
                      <a:lnTo>
                        <a:pt x="53" y="230"/>
                      </a:lnTo>
                      <a:lnTo>
                        <a:pt x="53" y="171"/>
                      </a:lnTo>
                      <a:lnTo>
                        <a:pt x="32" y="158"/>
                      </a:lnTo>
                      <a:lnTo>
                        <a:pt x="15" y="142"/>
                      </a:lnTo>
                      <a:lnTo>
                        <a:pt x="7" y="133"/>
                      </a:lnTo>
                      <a:lnTo>
                        <a:pt x="0" y="113"/>
                      </a:lnTo>
                      <a:lnTo>
                        <a:pt x="0" y="103"/>
                      </a:lnTo>
                      <a:lnTo>
                        <a:pt x="2" y="93"/>
                      </a:lnTo>
                      <a:lnTo>
                        <a:pt x="6" y="83"/>
                      </a:lnTo>
                      <a:lnTo>
                        <a:pt x="24" y="66"/>
                      </a:lnTo>
                      <a:lnTo>
                        <a:pt x="37" y="57"/>
                      </a:lnTo>
                      <a:lnTo>
                        <a:pt x="54" y="51"/>
                      </a:lnTo>
                      <a:lnTo>
                        <a:pt x="54" y="3"/>
                      </a:lnTo>
                      <a:lnTo>
                        <a:pt x="66" y="0"/>
                      </a:lnTo>
                      <a:lnTo>
                        <a:pt x="84" y="3"/>
                      </a:lnTo>
                      <a:lnTo>
                        <a:pt x="86" y="5"/>
                      </a:lnTo>
                    </a:path>
                  </a:pathLst>
                </a:custGeom>
                <a:ln w="12700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nl-NL"/>
                </a:p>
              </p:txBody>
            </p:sp>
            <p:sp useBgFill="1">
              <p:nvSpPr>
                <p:cNvPr id="1057" name="Freeform 33"/>
                <p:cNvSpPr>
                  <a:spLocks/>
                </p:cNvSpPr>
                <p:nvPr/>
              </p:nvSpPr>
              <p:spPr bwMode="auto">
                <a:xfrm>
                  <a:off x="530" y="3434"/>
                  <a:ext cx="28" cy="4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22" y="0"/>
                    </a:cxn>
                    <a:cxn ang="0">
                      <a:pos x="25" y="20"/>
                    </a:cxn>
                    <a:cxn ang="0">
                      <a:pos x="26" y="41"/>
                    </a:cxn>
                    <a:cxn ang="0">
                      <a:pos x="12" y="41"/>
                    </a:cxn>
                    <a:cxn ang="0">
                      <a:pos x="0" y="43"/>
                    </a:cxn>
                    <a:cxn ang="0">
                      <a:pos x="1" y="2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7" h="44">
                      <a:moveTo>
                        <a:pt x="1" y="0"/>
                      </a:moveTo>
                      <a:lnTo>
                        <a:pt x="22" y="0"/>
                      </a:lnTo>
                      <a:lnTo>
                        <a:pt x="25" y="20"/>
                      </a:lnTo>
                      <a:lnTo>
                        <a:pt x="26" y="41"/>
                      </a:lnTo>
                      <a:lnTo>
                        <a:pt x="12" y="41"/>
                      </a:lnTo>
                      <a:lnTo>
                        <a:pt x="0" y="43"/>
                      </a:lnTo>
                      <a:lnTo>
                        <a:pt x="1" y="22"/>
                      </a:lnTo>
                      <a:lnTo>
                        <a:pt x="1" y="0"/>
                      </a:lnTo>
                    </a:path>
                  </a:pathLst>
                </a:custGeom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nl-NL"/>
                </a:p>
              </p:txBody>
            </p:sp>
            <p:sp useBgFill="1">
              <p:nvSpPr>
                <p:cNvPr id="1058" name="Freeform 34"/>
                <p:cNvSpPr>
                  <a:spLocks/>
                </p:cNvSpPr>
                <p:nvPr/>
              </p:nvSpPr>
              <p:spPr bwMode="auto">
                <a:xfrm>
                  <a:off x="477" y="3481"/>
                  <a:ext cx="130" cy="111"/>
                </a:xfrm>
                <a:custGeom>
                  <a:avLst/>
                  <a:gdLst/>
                  <a:ahLst/>
                  <a:cxnLst>
                    <a:cxn ang="0">
                      <a:pos x="126" y="18"/>
                    </a:cxn>
                    <a:cxn ang="0">
                      <a:pos x="126" y="19"/>
                    </a:cxn>
                    <a:cxn ang="0">
                      <a:pos x="130" y="25"/>
                    </a:cxn>
                    <a:cxn ang="0">
                      <a:pos x="130" y="30"/>
                    </a:cxn>
                    <a:cxn ang="0">
                      <a:pos x="127" y="26"/>
                    </a:cxn>
                    <a:cxn ang="0">
                      <a:pos x="124" y="24"/>
                    </a:cxn>
                    <a:cxn ang="0">
                      <a:pos x="118" y="27"/>
                    </a:cxn>
                    <a:cxn ang="0">
                      <a:pos x="111" y="30"/>
                    </a:cxn>
                    <a:cxn ang="0">
                      <a:pos x="99" y="30"/>
                    </a:cxn>
                    <a:cxn ang="0">
                      <a:pos x="101" y="36"/>
                    </a:cxn>
                    <a:cxn ang="0">
                      <a:pos x="105" y="37"/>
                    </a:cxn>
                    <a:cxn ang="0">
                      <a:pos x="109" y="37"/>
                    </a:cxn>
                    <a:cxn ang="0">
                      <a:pos x="117" y="36"/>
                    </a:cxn>
                    <a:cxn ang="0">
                      <a:pos x="124" y="34"/>
                    </a:cxn>
                    <a:cxn ang="0">
                      <a:pos x="126" y="37"/>
                    </a:cxn>
                    <a:cxn ang="0">
                      <a:pos x="109" y="42"/>
                    </a:cxn>
                    <a:cxn ang="0">
                      <a:pos x="92" y="43"/>
                    </a:cxn>
                    <a:cxn ang="0">
                      <a:pos x="74" y="41"/>
                    </a:cxn>
                    <a:cxn ang="0">
                      <a:pos x="48" y="36"/>
                    </a:cxn>
                    <a:cxn ang="0">
                      <a:pos x="41" y="36"/>
                    </a:cxn>
                    <a:cxn ang="0">
                      <a:pos x="29" y="41"/>
                    </a:cxn>
                    <a:cxn ang="0">
                      <a:pos x="25" y="48"/>
                    </a:cxn>
                    <a:cxn ang="0">
                      <a:pos x="25" y="58"/>
                    </a:cxn>
                    <a:cxn ang="0">
                      <a:pos x="27" y="67"/>
                    </a:cxn>
                    <a:cxn ang="0">
                      <a:pos x="35" y="75"/>
                    </a:cxn>
                    <a:cxn ang="0">
                      <a:pos x="43" y="81"/>
                    </a:cxn>
                    <a:cxn ang="0">
                      <a:pos x="44" y="87"/>
                    </a:cxn>
                    <a:cxn ang="0">
                      <a:pos x="44" y="102"/>
                    </a:cxn>
                    <a:cxn ang="0">
                      <a:pos x="45" y="110"/>
                    </a:cxn>
                    <a:cxn ang="0">
                      <a:pos x="27" y="98"/>
                    </a:cxn>
                    <a:cxn ang="0">
                      <a:pos x="13" y="83"/>
                    </a:cxn>
                    <a:cxn ang="0">
                      <a:pos x="6" y="76"/>
                    </a:cxn>
                    <a:cxn ang="0">
                      <a:pos x="0" y="59"/>
                    </a:cxn>
                    <a:cxn ang="0">
                      <a:pos x="0" y="50"/>
                    </a:cxn>
                    <a:cxn ang="0">
                      <a:pos x="1" y="41"/>
                    </a:cxn>
                    <a:cxn ang="0">
                      <a:pos x="5" y="31"/>
                    </a:cxn>
                    <a:cxn ang="0">
                      <a:pos x="14" y="22"/>
                    </a:cxn>
                    <a:cxn ang="0">
                      <a:pos x="23" y="15"/>
                    </a:cxn>
                    <a:cxn ang="0">
                      <a:pos x="43" y="6"/>
                    </a:cxn>
                    <a:cxn ang="0">
                      <a:pos x="66" y="0"/>
                    </a:cxn>
                    <a:cxn ang="0">
                      <a:pos x="81" y="2"/>
                    </a:cxn>
                    <a:cxn ang="0">
                      <a:pos x="96" y="6"/>
                    </a:cxn>
                    <a:cxn ang="0">
                      <a:pos x="126" y="18"/>
                    </a:cxn>
                  </a:cxnLst>
                  <a:rect l="0" t="0" r="r" b="b"/>
                  <a:pathLst>
                    <a:path w="131" h="111">
                      <a:moveTo>
                        <a:pt x="126" y="18"/>
                      </a:moveTo>
                      <a:lnTo>
                        <a:pt x="126" y="19"/>
                      </a:lnTo>
                      <a:lnTo>
                        <a:pt x="130" y="25"/>
                      </a:lnTo>
                      <a:lnTo>
                        <a:pt x="130" y="30"/>
                      </a:lnTo>
                      <a:lnTo>
                        <a:pt x="127" y="26"/>
                      </a:lnTo>
                      <a:lnTo>
                        <a:pt x="124" y="24"/>
                      </a:lnTo>
                      <a:lnTo>
                        <a:pt x="118" y="27"/>
                      </a:lnTo>
                      <a:lnTo>
                        <a:pt x="111" y="30"/>
                      </a:lnTo>
                      <a:lnTo>
                        <a:pt x="99" y="30"/>
                      </a:lnTo>
                      <a:lnTo>
                        <a:pt x="101" y="36"/>
                      </a:lnTo>
                      <a:lnTo>
                        <a:pt x="105" y="37"/>
                      </a:lnTo>
                      <a:lnTo>
                        <a:pt x="109" y="37"/>
                      </a:lnTo>
                      <a:lnTo>
                        <a:pt x="117" y="36"/>
                      </a:lnTo>
                      <a:lnTo>
                        <a:pt x="124" y="34"/>
                      </a:lnTo>
                      <a:lnTo>
                        <a:pt x="126" y="37"/>
                      </a:lnTo>
                      <a:lnTo>
                        <a:pt x="109" y="42"/>
                      </a:lnTo>
                      <a:lnTo>
                        <a:pt x="92" y="43"/>
                      </a:lnTo>
                      <a:lnTo>
                        <a:pt x="74" y="41"/>
                      </a:lnTo>
                      <a:lnTo>
                        <a:pt x="48" y="36"/>
                      </a:lnTo>
                      <a:lnTo>
                        <a:pt x="41" y="36"/>
                      </a:lnTo>
                      <a:lnTo>
                        <a:pt x="29" y="41"/>
                      </a:lnTo>
                      <a:lnTo>
                        <a:pt x="25" y="48"/>
                      </a:lnTo>
                      <a:lnTo>
                        <a:pt x="25" y="58"/>
                      </a:lnTo>
                      <a:lnTo>
                        <a:pt x="27" y="67"/>
                      </a:lnTo>
                      <a:lnTo>
                        <a:pt x="35" y="75"/>
                      </a:lnTo>
                      <a:lnTo>
                        <a:pt x="43" y="81"/>
                      </a:lnTo>
                      <a:lnTo>
                        <a:pt x="44" y="87"/>
                      </a:lnTo>
                      <a:lnTo>
                        <a:pt x="44" y="102"/>
                      </a:lnTo>
                      <a:lnTo>
                        <a:pt x="45" y="110"/>
                      </a:lnTo>
                      <a:lnTo>
                        <a:pt x="27" y="98"/>
                      </a:lnTo>
                      <a:lnTo>
                        <a:pt x="13" y="83"/>
                      </a:lnTo>
                      <a:lnTo>
                        <a:pt x="6" y="76"/>
                      </a:lnTo>
                      <a:lnTo>
                        <a:pt x="0" y="59"/>
                      </a:lnTo>
                      <a:lnTo>
                        <a:pt x="0" y="50"/>
                      </a:lnTo>
                      <a:lnTo>
                        <a:pt x="1" y="41"/>
                      </a:lnTo>
                      <a:lnTo>
                        <a:pt x="5" y="31"/>
                      </a:lnTo>
                      <a:lnTo>
                        <a:pt x="14" y="22"/>
                      </a:lnTo>
                      <a:lnTo>
                        <a:pt x="23" y="15"/>
                      </a:lnTo>
                      <a:lnTo>
                        <a:pt x="43" y="6"/>
                      </a:lnTo>
                      <a:lnTo>
                        <a:pt x="66" y="0"/>
                      </a:lnTo>
                      <a:lnTo>
                        <a:pt x="81" y="2"/>
                      </a:lnTo>
                      <a:lnTo>
                        <a:pt x="96" y="6"/>
                      </a:lnTo>
                      <a:lnTo>
                        <a:pt x="126" y="18"/>
                      </a:lnTo>
                    </a:path>
                  </a:pathLst>
                </a:custGeom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nl-NL"/>
                </a:p>
              </p:txBody>
            </p:sp>
            <p:sp useBgFill="1">
              <p:nvSpPr>
                <p:cNvPr id="1059" name="Freeform 35"/>
                <p:cNvSpPr>
                  <a:spLocks/>
                </p:cNvSpPr>
                <p:nvPr/>
              </p:nvSpPr>
              <p:spPr bwMode="auto">
                <a:xfrm>
                  <a:off x="563" y="3496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2" y="0"/>
                    </a:cxn>
                    <a:cxn ang="0">
                      <a:pos x="16" y="8"/>
                    </a:cxn>
                    <a:cxn ang="0">
                      <a:pos x="12" y="16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7">
                      <a:moveTo>
                        <a:pt x="2" y="0"/>
                      </a:moveTo>
                      <a:lnTo>
                        <a:pt x="12" y="0"/>
                      </a:lnTo>
                      <a:lnTo>
                        <a:pt x="16" y="8"/>
                      </a:lnTo>
                      <a:lnTo>
                        <a:pt x="12" y="16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2" y="0"/>
                      </a:lnTo>
                    </a:path>
                  </a:pathLst>
                </a:custGeom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nl-NL"/>
                </a:p>
              </p:txBody>
            </p:sp>
            <p:sp useBgFill="1">
              <p:nvSpPr>
                <p:cNvPr id="1060" name="Freeform 36"/>
                <p:cNvSpPr>
                  <a:spLocks/>
                </p:cNvSpPr>
                <p:nvPr/>
              </p:nvSpPr>
              <p:spPr bwMode="auto">
                <a:xfrm>
                  <a:off x="592" y="3499"/>
                  <a:ext cx="16" cy="1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9" y="16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7" h="17">
                      <a:moveTo>
                        <a:pt x="3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9" y="16"/>
                      </a:lnTo>
                      <a:lnTo>
                        <a:pt x="0" y="4"/>
                      </a:lnTo>
                      <a:lnTo>
                        <a:pt x="3" y="0"/>
                      </a:lnTo>
                    </a:path>
                  </a:pathLst>
                </a:custGeom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nl-NL"/>
                </a:p>
              </p:txBody>
            </p:sp>
            <p:sp useBgFill="1">
              <p:nvSpPr>
                <p:cNvPr id="1061" name="Freeform 37"/>
                <p:cNvSpPr>
                  <a:spLocks/>
                </p:cNvSpPr>
                <p:nvPr/>
              </p:nvSpPr>
              <p:spPr bwMode="auto">
                <a:xfrm>
                  <a:off x="509" y="3524"/>
                  <a:ext cx="17" cy="33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32"/>
                    </a:cxn>
                    <a:cxn ang="0">
                      <a:pos x="4" y="24"/>
                    </a:cxn>
                    <a:cxn ang="0">
                      <a:pos x="0" y="16"/>
                    </a:cxn>
                    <a:cxn ang="0">
                      <a:pos x="0" y="9"/>
                    </a:cxn>
                    <a:cxn ang="0">
                      <a:pos x="2" y="5"/>
                    </a:cxn>
                    <a:cxn ang="0">
                      <a:pos x="8" y="1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33">
                      <a:moveTo>
                        <a:pt x="16" y="0"/>
                      </a:moveTo>
                      <a:lnTo>
                        <a:pt x="16" y="32"/>
                      </a:lnTo>
                      <a:lnTo>
                        <a:pt x="4" y="24"/>
                      </a:lnTo>
                      <a:lnTo>
                        <a:pt x="0" y="16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8" y="1"/>
                      </a:lnTo>
                      <a:lnTo>
                        <a:pt x="16" y="0"/>
                      </a:lnTo>
                    </a:path>
                  </a:pathLst>
                </a:custGeom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nl-NL"/>
                </a:p>
              </p:txBody>
            </p:sp>
            <p:sp useBgFill="1">
              <p:nvSpPr>
                <p:cNvPr id="1062" name="Freeform 38"/>
                <p:cNvSpPr>
                  <a:spLocks/>
                </p:cNvSpPr>
                <p:nvPr/>
              </p:nvSpPr>
              <p:spPr bwMode="auto">
                <a:xfrm>
                  <a:off x="528" y="3526"/>
                  <a:ext cx="48" cy="179"/>
                </a:xfrm>
                <a:custGeom>
                  <a:avLst/>
                  <a:gdLst/>
                  <a:ahLst/>
                  <a:cxnLst>
                    <a:cxn ang="0">
                      <a:pos x="34" y="5"/>
                    </a:cxn>
                    <a:cxn ang="0">
                      <a:pos x="42" y="102"/>
                    </a:cxn>
                    <a:cxn ang="0">
                      <a:pos x="48" y="134"/>
                    </a:cxn>
                    <a:cxn ang="0">
                      <a:pos x="39" y="144"/>
                    </a:cxn>
                    <a:cxn ang="0">
                      <a:pos x="19" y="159"/>
                    </a:cxn>
                    <a:cxn ang="0">
                      <a:pos x="5" y="173"/>
                    </a:cxn>
                    <a:cxn ang="0">
                      <a:pos x="1" y="175"/>
                    </a:cxn>
                    <a:cxn ang="0">
                      <a:pos x="0" y="178"/>
                    </a:cxn>
                    <a:cxn ang="0">
                      <a:pos x="0" y="89"/>
                    </a:cxn>
                    <a:cxn ang="0">
                      <a:pos x="2" y="0"/>
                    </a:cxn>
                    <a:cxn ang="0">
                      <a:pos x="9" y="0"/>
                    </a:cxn>
                    <a:cxn ang="0">
                      <a:pos x="17" y="2"/>
                    </a:cxn>
                    <a:cxn ang="0">
                      <a:pos x="34" y="5"/>
                    </a:cxn>
                  </a:cxnLst>
                  <a:rect l="0" t="0" r="r" b="b"/>
                  <a:pathLst>
                    <a:path w="49" h="179">
                      <a:moveTo>
                        <a:pt x="34" y="5"/>
                      </a:moveTo>
                      <a:lnTo>
                        <a:pt x="42" y="102"/>
                      </a:lnTo>
                      <a:lnTo>
                        <a:pt x="48" y="134"/>
                      </a:lnTo>
                      <a:lnTo>
                        <a:pt x="39" y="144"/>
                      </a:lnTo>
                      <a:lnTo>
                        <a:pt x="19" y="159"/>
                      </a:lnTo>
                      <a:lnTo>
                        <a:pt x="5" y="173"/>
                      </a:lnTo>
                      <a:lnTo>
                        <a:pt x="1" y="175"/>
                      </a:lnTo>
                      <a:lnTo>
                        <a:pt x="0" y="178"/>
                      </a:lnTo>
                      <a:lnTo>
                        <a:pt x="0" y="89"/>
                      </a:lnTo>
                      <a:lnTo>
                        <a:pt x="2" y="0"/>
                      </a:lnTo>
                      <a:lnTo>
                        <a:pt x="9" y="0"/>
                      </a:lnTo>
                      <a:lnTo>
                        <a:pt x="17" y="2"/>
                      </a:lnTo>
                      <a:lnTo>
                        <a:pt x="34" y="5"/>
                      </a:lnTo>
                    </a:path>
                  </a:pathLst>
                </a:custGeom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nl-NL"/>
                </a:p>
              </p:txBody>
            </p:sp>
            <p:sp useBgFill="1">
              <p:nvSpPr>
                <p:cNvPr id="1063" name="Freeform 39"/>
                <p:cNvSpPr>
                  <a:spLocks/>
                </p:cNvSpPr>
                <p:nvPr/>
              </p:nvSpPr>
              <p:spPr bwMode="auto">
                <a:xfrm>
                  <a:off x="580" y="3632"/>
                  <a:ext cx="17" cy="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5"/>
                    </a:cxn>
                    <a:cxn ang="0">
                      <a:pos x="16" y="10"/>
                    </a:cxn>
                    <a:cxn ang="0">
                      <a:pos x="16" y="17"/>
                    </a:cxn>
                    <a:cxn ang="0">
                      <a:pos x="3" y="23"/>
                    </a:cxn>
                    <a:cxn ang="0">
                      <a:pos x="0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24">
                      <a:moveTo>
                        <a:pt x="0" y="0"/>
                      </a:move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7"/>
                      </a:lnTo>
                      <a:lnTo>
                        <a:pt x="3" y="23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nl-NL"/>
                </a:p>
              </p:txBody>
            </p:sp>
            <p:sp useBgFill="1">
              <p:nvSpPr>
                <p:cNvPr id="1064" name="Freeform 40"/>
                <p:cNvSpPr>
                  <a:spLocks/>
                </p:cNvSpPr>
                <p:nvPr/>
              </p:nvSpPr>
              <p:spPr bwMode="auto">
                <a:xfrm>
                  <a:off x="509" y="3761"/>
                  <a:ext cx="17" cy="5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54"/>
                    </a:cxn>
                    <a:cxn ang="0">
                      <a:pos x="10" y="49"/>
                    </a:cxn>
                    <a:cxn ang="0">
                      <a:pos x="0" y="33"/>
                    </a:cxn>
                    <a:cxn ang="0">
                      <a:pos x="0" y="23"/>
                    </a:cxn>
                    <a:cxn ang="0">
                      <a:pos x="4" y="14"/>
                    </a:cxn>
                    <a:cxn ang="0">
                      <a:pos x="10" y="7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55">
                      <a:moveTo>
                        <a:pt x="16" y="0"/>
                      </a:moveTo>
                      <a:lnTo>
                        <a:pt x="16" y="54"/>
                      </a:lnTo>
                      <a:lnTo>
                        <a:pt x="10" y="49"/>
                      </a:lnTo>
                      <a:lnTo>
                        <a:pt x="0" y="33"/>
                      </a:lnTo>
                      <a:lnTo>
                        <a:pt x="0" y="23"/>
                      </a:lnTo>
                      <a:lnTo>
                        <a:pt x="4" y="14"/>
                      </a:lnTo>
                      <a:lnTo>
                        <a:pt x="10" y="7"/>
                      </a:lnTo>
                      <a:lnTo>
                        <a:pt x="16" y="0"/>
                      </a:lnTo>
                    </a:path>
                  </a:pathLst>
                </a:custGeom>
                <a:ln w="12700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nl-NL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alesfromthecrib/1523815391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armstrongmedia.s3.amazonaws.com/wp-content/uploads/2015/06/Discrimination-1.jpg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chrane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hangedaynederland.nl/verhaal-sophia-de-rooij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8763000" cy="114300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>
                <a:solidFill>
                  <a:schemeClr val="accent2"/>
                </a:solidFill>
                <a:latin typeface="Arial" charset="0"/>
              </a:rPr>
              <a:t>Chronic disease and work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00150" y="4082246"/>
            <a:ext cx="5659396" cy="1584099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2000" dirty="0">
                <a:latin typeface="Arial" charset="0"/>
              </a:rPr>
              <a:t>Dr Angela de Boer</a:t>
            </a:r>
          </a:p>
          <a:p>
            <a:pPr algn="ctr">
              <a:buFontTx/>
              <a:buNone/>
            </a:pPr>
            <a:r>
              <a:rPr lang="en-US" sz="2000" dirty="0">
                <a:latin typeface="Arial" charset="0"/>
              </a:rPr>
              <a:t>Coronel Institute of Occupational Health, AMC</a:t>
            </a:r>
          </a:p>
          <a:p>
            <a:pPr algn="ctr">
              <a:buFontTx/>
              <a:buNone/>
            </a:pPr>
            <a:r>
              <a:rPr lang="en-US" sz="2000" dirty="0">
                <a:latin typeface="Arial" charset="0"/>
              </a:rPr>
              <a:t>PI Chronic disease and work </a:t>
            </a:r>
          </a:p>
          <a:p>
            <a:pPr algn="ctr">
              <a:buNone/>
            </a:pPr>
            <a:r>
              <a:rPr lang="nl-NL" sz="2000" dirty="0">
                <a:solidFill>
                  <a:schemeClr val="accent2"/>
                </a:solidFill>
                <a:latin typeface="Arial" charset="0"/>
              </a:rPr>
              <a:t>25-11-2016</a:t>
            </a:r>
          </a:p>
        </p:txBody>
      </p:sp>
      <p:pic>
        <p:nvPicPr>
          <p:cNvPr id="1028" name="Picture 4" descr="https://www.amsterdamresearch.org/upload/494e9b24-2863-41e9-9cb4-e7b6a8370c0e_logo-health-groot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6" y="4087297"/>
            <a:ext cx="38195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gdeboer\AppData\Local\Microsoft\Windows\Temporary Internet Files\Content.Outlook\HRR4BMN1\shutterstock_241319935 (SPH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96" y="1519881"/>
            <a:ext cx="6629384" cy="23666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Arial" charset="0"/>
              </a:rPr>
              <a:t>Chronic disease and return to work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6106" y="964042"/>
            <a:ext cx="9258300" cy="37430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28625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</a:rPr>
              <a:t>Cancer:</a:t>
            </a:r>
          </a:p>
          <a:p>
            <a:pPr marL="803275" lvl="3" indent="-358775"/>
            <a:r>
              <a:rPr lang="en-US" dirty="0"/>
              <a:t>Average return to work rate: 64 % after 18 months 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  <a:endParaRPr lang="en-US" dirty="0"/>
          </a:p>
          <a:p>
            <a:pPr marL="803275" lvl="3" indent="-358775"/>
            <a:r>
              <a:rPr lang="en-US" dirty="0">
                <a:solidFill>
                  <a:schemeClr val="tx2"/>
                </a:solidFill>
              </a:rPr>
              <a:t>Cancer survivors: 37% higher chance of unemployment </a:t>
            </a:r>
            <a:r>
              <a:rPr lang="en-GB" baseline="30000" dirty="0">
                <a:solidFill>
                  <a:schemeClr val="tx2"/>
                </a:solidFill>
              </a:rPr>
              <a:t>2</a:t>
            </a:r>
          </a:p>
          <a:p>
            <a:pPr marL="346075" lvl="2" indent="-358775"/>
            <a:r>
              <a:rPr lang="en-GB" dirty="0">
                <a:latin typeface="Arial" pitchFamily="34" charset="0"/>
                <a:cs typeface="Arial" pitchFamily="34" charset="0"/>
              </a:rPr>
              <a:t>Heart failure:</a:t>
            </a:r>
          </a:p>
          <a:p>
            <a:pPr marL="803275" lvl="3" indent="-358775"/>
            <a:r>
              <a:rPr lang="en-GB" dirty="0">
                <a:latin typeface="Arial" pitchFamily="34" charset="0"/>
                <a:cs typeface="Arial" pitchFamily="34" charset="0"/>
              </a:rPr>
              <a:t>Average return to work rate: 68% after 12 months</a:t>
            </a:r>
            <a:r>
              <a:rPr lang="en-GB" baseline="30000" dirty="0">
                <a:solidFill>
                  <a:schemeClr val="tx2"/>
                </a:solidFill>
                <a:cs typeface="Arial" pitchFamily="34" charset="0"/>
              </a:rPr>
              <a:t>3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803275" lvl="3" indent="-358775"/>
            <a:r>
              <a:rPr lang="en-GB" dirty="0">
                <a:latin typeface="Arial" pitchFamily="34" charset="0"/>
                <a:cs typeface="Arial" pitchFamily="34" charset="0"/>
              </a:rPr>
              <a:t>24% are not working at pre-heart failure levels</a:t>
            </a:r>
            <a:r>
              <a:rPr lang="en-GB" baseline="30000" dirty="0">
                <a:solidFill>
                  <a:schemeClr val="tx2"/>
                </a:solidFill>
                <a:cs typeface="Arial" pitchFamily="34" charset="0"/>
              </a:rPr>
              <a:t>4</a:t>
            </a:r>
          </a:p>
          <a:p>
            <a:pPr marL="346075" lvl="2" indent="-358775"/>
            <a:r>
              <a:rPr lang="en-GB" dirty="0">
                <a:latin typeface="Arial" pitchFamily="34" charset="0"/>
                <a:cs typeface="Arial" pitchFamily="34" charset="0"/>
              </a:rPr>
              <a:t>Inflammatory bowel disease:</a:t>
            </a:r>
          </a:p>
          <a:p>
            <a:pPr marL="803275" lvl="3" indent="-358775"/>
            <a:r>
              <a:rPr lang="en-GB" dirty="0">
                <a:latin typeface="Arial" pitchFamily="34" charset="0"/>
                <a:cs typeface="Arial" pitchFamily="34" charset="0"/>
              </a:rPr>
              <a:t>23% receive disability pension</a:t>
            </a:r>
            <a:r>
              <a:rPr lang="en-GB" baseline="30000" dirty="0">
                <a:solidFill>
                  <a:schemeClr val="tx2"/>
                </a:solidFill>
                <a:cs typeface="Arial" pitchFamily="34" charset="0"/>
              </a:rPr>
              <a:t>5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803275" lvl="3" indent="-358775"/>
            <a:r>
              <a:rPr lang="en-GB" dirty="0">
                <a:latin typeface="Arial" pitchFamily="34" charset="0"/>
                <a:cs typeface="Arial" pitchFamily="34" charset="0"/>
              </a:rPr>
              <a:t>78% of the workers experience work difficulties</a:t>
            </a:r>
            <a:r>
              <a:rPr lang="en-GB" baseline="30000" dirty="0">
                <a:solidFill>
                  <a:schemeClr val="tx2"/>
                </a:solidFill>
                <a:cs typeface="Arial" pitchFamily="34" charset="0"/>
              </a:rPr>
              <a:t>5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6075" lvl="2" indent="-358775"/>
            <a:r>
              <a:rPr lang="en-GB" dirty="0">
                <a:latin typeface="Arial" pitchFamily="34" charset="0"/>
                <a:cs typeface="Arial" pitchFamily="34" charset="0"/>
              </a:rPr>
              <a:t>Acquired brain injury:</a:t>
            </a:r>
          </a:p>
          <a:p>
            <a:pPr marL="803275" lvl="3" indent="-358775"/>
            <a:r>
              <a:rPr lang="en-GB" dirty="0">
                <a:latin typeface="Arial" pitchFamily="34" charset="0"/>
                <a:cs typeface="Arial" pitchFamily="34" charset="0"/>
              </a:rPr>
              <a:t>Average return to work rate: 40% after 24 months</a:t>
            </a:r>
            <a:r>
              <a:rPr lang="en-GB" baseline="30000" dirty="0">
                <a:solidFill>
                  <a:schemeClr val="tx2"/>
                </a:solidFill>
                <a:cs typeface="Arial" pitchFamily="34" charset="0"/>
              </a:rPr>
              <a:t>6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803275" lvl="3" indent="-358775"/>
            <a:endParaRPr lang="en-GB" dirty="0">
              <a:latin typeface="Arial" pitchFamily="34" charset="0"/>
              <a:cs typeface="Arial" pitchFamily="34" charset="0"/>
            </a:endParaRPr>
          </a:p>
          <a:p>
            <a:pPr marL="803275" lvl="3" indent="-358775"/>
            <a:endParaRPr lang="en-GB" dirty="0">
              <a:latin typeface="Arial" pitchFamily="34" charset="0"/>
              <a:cs typeface="Arial" pitchFamily="34" charset="0"/>
            </a:endParaRPr>
          </a:p>
          <a:p>
            <a:pPr marL="346075" lvl="2" indent="-358775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GB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6628" y="5643447"/>
            <a:ext cx="9551772" cy="286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400" baseline="30000" dirty="0">
                <a:solidFill>
                  <a:schemeClr val="tx2"/>
                </a:solidFill>
              </a:rPr>
              <a:t>1 </a:t>
            </a:r>
            <a:r>
              <a:rPr lang="nl-NL" sz="1400" dirty="0" err="1">
                <a:solidFill>
                  <a:schemeClr val="accent2"/>
                </a:solidFill>
              </a:rPr>
              <a:t>Mehnert</a:t>
            </a:r>
            <a:r>
              <a:rPr lang="nl-NL" sz="1400" dirty="0">
                <a:solidFill>
                  <a:schemeClr val="accent2"/>
                </a:solidFill>
              </a:rPr>
              <a:t> 2013; </a:t>
            </a:r>
            <a:r>
              <a:rPr lang="en-GB" sz="1400" baseline="30000" dirty="0">
                <a:solidFill>
                  <a:schemeClr val="tx2"/>
                </a:solidFill>
              </a:rPr>
              <a:t> 2 </a:t>
            </a:r>
            <a:r>
              <a:rPr lang="nl-NL" sz="1400" dirty="0">
                <a:solidFill>
                  <a:schemeClr val="accent2"/>
                </a:solidFill>
              </a:rPr>
              <a:t>De Boer </a:t>
            </a:r>
            <a:r>
              <a:rPr lang="nl-NL" sz="1400" i="1" dirty="0">
                <a:solidFill>
                  <a:schemeClr val="accent2"/>
                </a:solidFill>
              </a:rPr>
              <a:t>et al.</a:t>
            </a:r>
            <a:r>
              <a:rPr lang="nl-NL" sz="1400" dirty="0">
                <a:solidFill>
                  <a:schemeClr val="accent2"/>
                </a:solidFill>
              </a:rPr>
              <a:t> JAMA 2009; </a:t>
            </a:r>
            <a:r>
              <a:rPr lang="en-GB" sz="1400" baseline="30000" dirty="0">
                <a:solidFill>
                  <a:schemeClr val="tx2"/>
                </a:solidFill>
              </a:rPr>
              <a:t>3 </a:t>
            </a:r>
            <a:r>
              <a:rPr lang="nl-NL" sz="1400" dirty="0">
                <a:solidFill>
                  <a:schemeClr val="accent2"/>
                </a:solidFill>
              </a:rPr>
              <a:t>Roth 2016; </a:t>
            </a:r>
            <a:r>
              <a:rPr lang="en-GB" sz="1400" baseline="30000" dirty="0">
                <a:solidFill>
                  <a:schemeClr val="tx2"/>
                </a:solidFill>
              </a:rPr>
              <a:t>4</a:t>
            </a:r>
            <a:r>
              <a:rPr lang="nl-NL" sz="1400" dirty="0" err="1">
                <a:solidFill>
                  <a:schemeClr val="accent2"/>
                </a:solidFill>
              </a:rPr>
              <a:t>Slebus</a:t>
            </a:r>
            <a:r>
              <a:rPr lang="nl-NL" sz="1400" dirty="0">
                <a:solidFill>
                  <a:schemeClr val="accent2"/>
                </a:solidFill>
              </a:rPr>
              <a:t> 2012; </a:t>
            </a:r>
            <a:r>
              <a:rPr lang="en-GB" sz="1400" baseline="30000" dirty="0">
                <a:solidFill>
                  <a:schemeClr val="tx2"/>
                </a:solidFill>
                <a:cs typeface="Arial" pitchFamily="34" charset="0"/>
              </a:rPr>
              <a:t>5</a:t>
            </a:r>
            <a:r>
              <a:rPr lang="nl-NL" sz="1400" dirty="0">
                <a:solidFill>
                  <a:schemeClr val="accent2"/>
                </a:solidFill>
              </a:rPr>
              <a:t>de Boer 2016; </a:t>
            </a:r>
            <a:r>
              <a:rPr lang="en-GB" sz="1400" baseline="30000" dirty="0">
                <a:solidFill>
                  <a:schemeClr val="tx2"/>
                </a:solidFill>
                <a:cs typeface="Arial" pitchFamily="34" charset="0"/>
              </a:rPr>
              <a:t>6</a:t>
            </a:r>
            <a:r>
              <a:rPr lang="nl-NL" sz="1400" dirty="0">
                <a:solidFill>
                  <a:schemeClr val="accent2"/>
                </a:solidFill>
              </a:rPr>
              <a:t>van Velzen 2016</a:t>
            </a:r>
            <a:endParaRPr lang="nl-NL" sz="1400" i="1" dirty="0">
              <a:solidFill>
                <a:schemeClr val="accent2"/>
              </a:solidFill>
            </a:endParaRPr>
          </a:p>
        </p:txBody>
      </p:sp>
      <p:sp>
        <p:nvSpPr>
          <p:cNvPr id="2" name="AutoShape 2" descr="Afbeeldingsresultaat voor kanker k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kanker kw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7" descr="Afbeeldingsresultaat voor kanker kw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3" name="Picture 9" descr="Afbeeldingsresultaat voor kanker kr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29" y="1249515"/>
            <a:ext cx="979358" cy="8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fbeeldingsresultaat voor h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24" y="2626671"/>
            <a:ext cx="819771" cy="6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fbeeldingsresultaat voor d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515" y="3831893"/>
            <a:ext cx="1157588" cy="6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Afbeeldingsresultaat voor hersenlets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670" y="4780521"/>
            <a:ext cx="569277" cy="59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179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>
                <a:solidFill>
                  <a:schemeClr val="accent2"/>
                </a:solidFill>
                <a:latin typeface="Arial" charset="0"/>
              </a:rPr>
              <a:t>Summary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73749" y="1680734"/>
            <a:ext cx="9258300" cy="2817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dirty="0">
                <a:latin typeface="Arial" charset="0"/>
              </a:rPr>
              <a:t>Increasing numbers employees with a chronic disease</a:t>
            </a:r>
          </a:p>
          <a:p>
            <a:pPr lvl="1"/>
            <a:r>
              <a:rPr lang="en-GB" dirty="0">
                <a:latin typeface="Arial" charset="0"/>
              </a:rPr>
              <a:t>Employment is important for people </a:t>
            </a:r>
          </a:p>
          <a:p>
            <a:pPr lvl="1"/>
            <a:r>
              <a:rPr lang="en-GB" dirty="0">
                <a:latin typeface="Arial" charset="0"/>
              </a:rPr>
              <a:t>However, more likely to be unemployed or receive a disability pension</a:t>
            </a:r>
          </a:p>
          <a:p>
            <a:endParaRPr lang="en-GB" dirty="0">
              <a:latin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3465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64227" y="1658293"/>
            <a:ext cx="552347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4000" b="1" dirty="0">
                <a:solidFill>
                  <a:schemeClr val="accent2"/>
                </a:solidFill>
                <a:latin typeface="Arial" charset="0"/>
              </a:rPr>
              <a:t>What influences return to work and work participation in employees with a chronic disease?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6822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849" y="274638"/>
            <a:ext cx="9823621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Arial" charset="0"/>
              </a:rPr>
              <a:t>Factors associated with </a:t>
            </a:r>
            <a:br>
              <a:rPr lang="en-GB" sz="4000" b="1" dirty="0">
                <a:solidFill>
                  <a:schemeClr val="accent2"/>
                </a:solidFill>
                <a:latin typeface="Arial" charset="0"/>
              </a:rPr>
            </a:br>
            <a:r>
              <a:rPr lang="en-GB" sz="4000" b="1" dirty="0">
                <a:solidFill>
                  <a:schemeClr val="accent2"/>
                </a:solidFill>
                <a:latin typeface="Arial" charset="0"/>
              </a:rPr>
              <a:t>work participation  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8463" y="1104673"/>
            <a:ext cx="9258300" cy="407692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 dirty="0">
              <a:latin typeface="Arial" charset="0"/>
            </a:endParaRPr>
          </a:p>
          <a:p>
            <a:r>
              <a:rPr lang="en-GB" sz="2800" dirty="0">
                <a:latin typeface="Arial" charset="0"/>
              </a:rPr>
              <a:t>Younger age</a:t>
            </a:r>
          </a:p>
          <a:p>
            <a:r>
              <a:rPr lang="en-GB" sz="2800" dirty="0">
                <a:latin typeface="Arial" charset="0"/>
              </a:rPr>
              <a:t>Male gender</a:t>
            </a:r>
          </a:p>
          <a:p>
            <a:r>
              <a:rPr lang="en-GB" sz="2800" dirty="0">
                <a:latin typeface="Arial" charset="0"/>
              </a:rPr>
              <a:t>Higher education</a:t>
            </a:r>
          </a:p>
          <a:p>
            <a:r>
              <a:rPr lang="en-GB" sz="2800" dirty="0">
                <a:latin typeface="Arial" charset="0"/>
              </a:rPr>
              <a:t>Fewer physical complaints</a:t>
            </a:r>
          </a:p>
          <a:p>
            <a:r>
              <a:rPr lang="en-GB" sz="2800" dirty="0">
                <a:latin typeface="Arial" charset="0"/>
              </a:rPr>
              <a:t>Higher work ability</a:t>
            </a:r>
          </a:p>
          <a:p>
            <a:endParaRPr lang="nl-NL" sz="2800" dirty="0">
              <a:latin typeface="Arial" charset="0"/>
            </a:endParaRPr>
          </a:p>
        </p:txBody>
      </p:sp>
      <p:pic>
        <p:nvPicPr>
          <p:cNvPr id="6" name="Picture 7" descr="Afbeeldi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638" y="2324088"/>
            <a:ext cx="2753916" cy="1411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0910" y="5142703"/>
            <a:ext cx="9181566" cy="5909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Cancelliere</a:t>
            </a:r>
            <a:r>
              <a:rPr lang="nl-NL" dirty="0">
                <a:solidFill>
                  <a:schemeClr val="accent2"/>
                </a:solidFill>
              </a:rPr>
              <a:t> 2016; Vooijs 2015; Donker-Cools 2015; Detaille 2009; Dekkers-Sanchez 2008; de Boer 2008  </a:t>
            </a:r>
            <a:r>
              <a:rPr lang="nl-NL" sz="1200" dirty="0">
                <a:solidFill>
                  <a:schemeClr val="accent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18877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Fatigue</a:t>
            </a:r>
            <a:endParaRPr lang="nl-NL" sz="36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78767" y="1356482"/>
            <a:ext cx="5478336" cy="4031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</a:pPr>
            <a:r>
              <a:rPr lang="en-GB" sz="2200" dirty="0">
                <a:solidFill>
                  <a:schemeClr val="tx2"/>
                </a:solidFill>
              </a:rPr>
              <a:t>Prevalent problem in many chronic diseases: cancer, heart failure, IBD, rheumatic disease, diabetes</a:t>
            </a:r>
          </a:p>
          <a:p>
            <a:pPr>
              <a:spcBef>
                <a:spcPts val="500"/>
              </a:spcBef>
            </a:pPr>
            <a:r>
              <a:rPr lang="en-GB" sz="2200" dirty="0">
                <a:solidFill>
                  <a:schemeClr val="tx2"/>
                </a:solidFill>
              </a:rPr>
              <a:t>Long-term &gt; 5-years</a:t>
            </a:r>
          </a:p>
          <a:p>
            <a:pPr>
              <a:spcBef>
                <a:spcPts val="500"/>
              </a:spcBef>
            </a:pPr>
            <a:r>
              <a:rPr lang="en-GB" sz="2200" dirty="0">
                <a:solidFill>
                  <a:schemeClr val="tx2"/>
                </a:solidFill>
              </a:rPr>
              <a:t>Strong predictor of prolonged sick leave duration and unemployment</a:t>
            </a:r>
          </a:p>
          <a:p>
            <a:pPr>
              <a:spcBef>
                <a:spcPts val="500"/>
              </a:spcBef>
            </a:pPr>
            <a:r>
              <a:rPr lang="en-GB" sz="2200" dirty="0">
                <a:solidFill>
                  <a:schemeClr val="tx2"/>
                </a:solidFill>
              </a:rPr>
              <a:t>Patients say:</a:t>
            </a:r>
          </a:p>
          <a:p>
            <a:pPr lvl="1">
              <a:spcBef>
                <a:spcPts val="500"/>
              </a:spcBef>
            </a:pPr>
            <a:r>
              <a:rPr lang="en-GB" sz="1800" dirty="0">
                <a:solidFill>
                  <a:schemeClr val="tx2"/>
                </a:solidFill>
              </a:rPr>
              <a:t>“I was too tired because of heart disease and stopped working” </a:t>
            </a:r>
          </a:p>
          <a:p>
            <a:pPr lvl="1">
              <a:spcBef>
                <a:spcPts val="500"/>
              </a:spcBef>
            </a:pPr>
            <a:r>
              <a:rPr lang="en-GB" sz="1800" dirty="0">
                <a:latin typeface="Arial" charset="0"/>
              </a:rPr>
              <a:t>“I work 20 hours divided over the whole week. I sleep in the afternoon” </a:t>
            </a:r>
            <a:endParaRPr lang="en-GB" sz="1800" dirty="0">
              <a:solidFill>
                <a:schemeClr val="tx2"/>
              </a:solidFill>
            </a:endParaRPr>
          </a:p>
          <a:p>
            <a:pPr>
              <a:spcBef>
                <a:spcPts val="500"/>
              </a:spcBef>
            </a:pPr>
            <a:endParaRPr lang="en-GB" sz="22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4" descr="so tired I could sleep for days by talesfromthecrib">
            <a:hlinkClick r:id="rId3" tooltip="so tired I could sleep for days by talesfromthecrib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860" y="1876296"/>
            <a:ext cx="3453971" cy="25912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Discrimination-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650" y="-2600801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scrimination-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050" y="-2585561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57804" y="4941393"/>
            <a:ext cx="4088239" cy="10618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sz="1600" dirty="0" err="1">
                <a:solidFill>
                  <a:schemeClr val="accent2"/>
                </a:solidFill>
              </a:rPr>
              <a:t>Cancelliere</a:t>
            </a:r>
            <a:r>
              <a:rPr lang="nl-NL" sz="1600" dirty="0">
                <a:solidFill>
                  <a:schemeClr val="accent2"/>
                </a:solidFill>
              </a:rPr>
              <a:t> 2016, van </a:t>
            </a:r>
            <a:r>
              <a:rPr lang="nl-NL" sz="1600" dirty="0" err="1">
                <a:solidFill>
                  <a:schemeClr val="accent2"/>
                </a:solidFill>
              </a:rPr>
              <a:t>Vlisteren</a:t>
            </a:r>
            <a:r>
              <a:rPr lang="nl-NL" sz="1600" dirty="0">
                <a:solidFill>
                  <a:schemeClr val="accent2"/>
                </a:solidFill>
              </a:rPr>
              <a:t> 2016, van Velzen 2016, </a:t>
            </a:r>
            <a:r>
              <a:rPr lang="nl-NL" sz="1600" dirty="0" err="1">
                <a:solidFill>
                  <a:schemeClr val="accent2"/>
                </a:solidFill>
              </a:rPr>
              <a:t>Slebus</a:t>
            </a:r>
            <a:r>
              <a:rPr lang="nl-NL" sz="1600" dirty="0">
                <a:solidFill>
                  <a:schemeClr val="accent2"/>
                </a:solidFill>
              </a:rPr>
              <a:t> 2012, de Boer 2008; van Muijen 2016..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dirty="0">
                <a:solidFill>
                  <a:schemeClr val="accent2"/>
                </a:solidFill>
              </a:rPr>
              <a:t> 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>
                <a:solidFill>
                  <a:schemeClr val="accent2"/>
                </a:solidFill>
                <a:latin typeface="Arial" charset="0"/>
              </a:rPr>
              <a:t>Cognitive impairments 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707027" y="1409473"/>
            <a:ext cx="5935222" cy="40892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/>
              <a:t>Problems with:</a:t>
            </a:r>
          </a:p>
          <a:p>
            <a:pPr lvl="1"/>
            <a:r>
              <a:rPr lang="en-GB" sz="2000" dirty="0"/>
              <a:t>Attention</a:t>
            </a:r>
          </a:p>
          <a:p>
            <a:pPr lvl="1"/>
            <a:r>
              <a:rPr lang="en-GB" sz="2000" dirty="0"/>
              <a:t>Speed of information processing</a:t>
            </a:r>
          </a:p>
          <a:p>
            <a:pPr lvl="1"/>
            <a:r>
              <a:rPr lang="en-GB" sz="2000" dirty="0"/>
              <a:t>Verbal and visual memory</a:t>
            </a:r>
          </a:p>
          <a:p>
            <a:pPr lvl="1"/>
            <a:r>
              <a:rPr lang="en-GB" sz="2000" dirty="0"/>
              <a:t>Multitasking</a:t>
            </a:r>
          </a:p>
          <a:p>
            <a:r>
              <a:rPr lang="en-GB" sz="2000" dirty="0"/>
              <a:t>Cognitive impairments associated with unemployment</a:t>
            </a:r>
          </a:p>
          <a:p>
            <a:r>
              <a:rPr lang="en-GB" sz="2000" dirty="0"/>
              <a:t>In patients with:</a:t>
            </a:r>
            <a:br>
              <a:rPr lang="en-GB" sz="2000" dirty="0"/>
            </a:br>
            <a:r>
              <a:rPr lang="en-GB" sz="2000" dirty="0"/>
              <a:t>- Cancer (</a:t>
            </a:r>
            <a:r>
              <a:rPr lang="en-GB" sz="2000" dirty="0" err="1"/>
              <a:t>chemobrain</a:t>
            </a:r>
            <a:r>
              <a:rPr lang="en-GB" sz="2000" dirty="0"/>
              <a:t>) </a:t>
            </a:r>
            <a:r>
              <a:rPr lang="en-GB" sz="2000" baseline="30000" dirty="0">
                <a:solidFill>
                  <a:schemeClr val="tx2"/>
                </a:solidFill>
              </a:rPr>
              <a:t>1  </a:t>
            </a:r>
            <a:br>
              <a:rPr lang="en-GB" sz="2000" dirty="0"/>
            </a:br>
            <a:r>
              <a:rPr lang="en-GB" sz="2000" dirty="0"/>
              <a:t>- Acquired brain injury </a:t>
            </a:r>
            <a:r>
              <a:rPr lang="en-GB" sz="2000" baseline="30000" dirty="0">
                <a:solidFill>
                  <a:schemeClr val="tx2"/>
                </a:solidFill>
              </a:rPr>
              <a:t>2 </a:t>
            </a:r>
            <a:br>
              <a:rPr lang="en-GB" sz="2000" baseline="30000" dirty="0">
                <a:solidFill>
                  <a:schemeClr val="tx2"/>
                </a:solidFill>
              </a:rPr>
            </a:br>
            <a:r>
              <a:rPr lang="en-GB" sz="2000" dirty="0"/>
              <a:t>- Heart disease </a:t>
            </a:r>
            <a:r>
              <a:rPr lang="en-GB" sz="2000" baseline="30000" dirty="0">
                <a:solidFill>
                  <a:schemeClr val="tx2"/>
                </a:solidFill>
              </a:rPr>
              <a:t>3 </a:t>
            </a:r>
            <a:br>
              <a:rPr lang="en-GB" sz="2000" baseline="30000" dirty="0">
                <a:solidFill>
                  <a:schemeClr val="tx2"/>
                </a:solidFill>
              </a:rPr>
            </a:br>
            <a:r>
              <a:rPr lang="en-GB" sz="2000" dirty="0"/>
              <a:t>- MS </a:t>
            </a:r>
            <a:r>
              <a:rPr lang="en-GB" sz="2000" baseline="30000" dirty="0">
                <a:solidFill>
                  <a:schemeClr val="tx2"/>
                </a:solidFill>
              </a:rPr>
              <a:t>4 </a:t>
            </a:r>
            <a:endParaRPr lang="en-GB" sz="1600" dirty="0"/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en-GB" sz="2400" dirty="0">
              <a:latin typeface="Arial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882521" y="5697884"/>
            <a:ext cx="7198797" cy="8679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200" baseline="30000" dirty="0">
                <a:solidFill>
                  <a:srgbClr val="0070C0"/>
                </a:solidFill>
              </a:rPr>
              <a:t>1</a:t>
            </a:r>
            <a:r>
              <a:rPr lang="en-GB" sz="1200" dirty="0">
                <a:solidFill>
                  <a:srgbClr val="0070C0"/>
                </a:solidFill>
              </a:rPr>
              <a:t> Nieuwenhuijsen 2009; </a:t>
            </a:r>
            <a:r>
              <a:rPr lang="en-GB" sz="1200" baseline="30000" dirty="0">
                <a:solidFill>
                  <a:srgbClr val="0070C0"/>
                </a:solidFill>
              </a:rPr>
              <a:t>2</a:t>
            </a:r>
            <a:r>
              <a:rPr lang="en-GB" sz="1200" dirty="0">
                <a:solidFill>
                  <a:srgbClr val="0070C0"/>
                </a:solidFill>
              </a:rPr>
              <a:t>van </a:t>
            </a:r>
            <a:r>
              <a:rPr lang="en-GB" sz="1200" dirty="0" err="1">
                <a:solidFill>
                  <a:srgbClr val="0070C0"/>
                </a:solidFill>
              </a:rPr>
              <a:t>Velzen</a:t>
            </a:r>
            <a:r>
              <a:rPr lang="en-GB" sz="1200" dirty="0">
                <a:solidFill>
                  <a:srgbClr val="0070C0"/>
                </a:solidFill>
              </a:rPr>
              <a:t> 2015 ; </a:t>
            </a:r>
            <a:r>
              <a:rPr lang="en-GB" sz="1200" baseline="30000" dirty="0">
                <a:solidFill>
                  <a:srgbClr val="0070C0"/>
                </a:solidFill>
              </a:rPr>
              <a:t>3</a:t>
            </a:r>
            <a:r>
              <a:rPr lang="en-GB" sz="1200" dirty="0">
                <a:solidFill>
                  <a:srgbClr val="0070C0"/>
                </a:solidFill>
              </a:rPr>
              <a:t>Ghanbari 2013; </a:t>
            </a:r>
            <a:r>
              <a:rPr lang="en-GB" sz="1200" baseline="30000" dirty="0">
                <a:solidFill>
                  <a:srgbClr val="0070C0"/>
                </a:solidFill>
              </a:rPr>
              <a:t>4</a:t>
            </a:r>
            <a:r>
              <a:rPr lang="en-GB" sz="1200" dirty="0">
                <a:solidFill>
                  <a:srgbClr val="0070C0"/>
                </a:solidFill>
              </a:rPr>
              <a:t>van der </a:t>
            </a:r>
            <a:r>
              <a:rPr lang="en-GB" sz="1200" dirty="0" err="1">
                <a:solidFill>
                  <a:srgbClr val="0070C0"/>
                </a:solidFill>
              </a:rPr>
              <a:t>Hiele</a:t>
            </a:r>
            <a:r>
              <a:rPr lang="en-GB" sz="1200" dirty="0">
                <a:solidFill>
                  <a:srgbClr val="0070C0"/>
                </a:solidFill>
              </a:rPr>
              <a:t> 2014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endParaRPr lang="en-GB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dirty="0">
                <a:solidFill>
                  <a:schemeClr val="accent2"/>
                </a:solidFill>
              </a:rPr>
              <a:t>  </a:t>
            </a:r>
          </a:p>
        </p:txBody>
      </p:sp>
      <p:pic>
        <p:nvPicPr>
          <p:cNvPr id="8" name="Picture 2" descr="Afbeeldingsresultaat voor niet aangeboren hersenlet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12027"/>
            <a:ext cx="3402933" cy="25521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065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875321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>
                <a:solidFill>
                  <a:schemeClr val="accent2"/>
                </a:solidFill>
                <a:latin typeface="Arial" charset="0"/>
              </a:rPr>
              <a:t>Workplace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63998" y="1419011"/>
            <a:ext cx="5593106" cy="3240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09650" lvl="1" indent="-609600">
              <a:lnSpc>
                <a:spcPct val="900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Adjusted work conditions enhance RTW</a:t>
            </a:r>
          </a:p>
          <a:p>
            <a:pPr marL="609600" indent="-609600"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Heavy work associated with higher unemployment risk</a:t>
            </a:r>
            <a:endParaRPr lang="en-GB" sz="2400" baseline="30000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GB" sz="2400" dirty="0"/>
              <a:t>Employers play a key role to create good work conditions</a:t>
            </a:r>
            <a:endParaRPr lang="en-GB" sz="2400" baseline="300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1009650" lvl="1" indent="-609600">
              <a:lnSpc>
                <a:spcPct val="900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0910" y="5463047"/>
            <a:ext cx="9181566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sz="1200" dirty="0">
                <a:solidFill>
                  <a:schemeClr val="accent2"/>
                </a:solidFill>
              </a:rPr>
              <a:t>Vooijs 2015; de Boer 2008; Kristman 2016    </a:t>
            </a:r>
          </a:p>
        </p:txBody>
      </p:sp>
      <p:pic>
        <p:nvPicPr>
          <p:cNvPr id="9" name="Picture 4" descr="Emptying the bucket by Davydutch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622" y="1637944"/>
            <a:ext cx="2126402" cy="28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4840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3423" y="274638"/>
            <a:ext cx="1003357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Arial" charset="0"/>
              </a:rPr>
              <a:t>Doctors: knowledge and communication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99425" y="1357933"/>
            <a:ext cx="7509518" cy="3240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/>
            <a:r>
              <a:rPr lang="en-GB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Treating doctors feel ill-equipped to address  occupational issues of their patients </a:t>
            </a:r>
            <a:r>
              <a:rPr lang="en-GB" sz="2200" baseline="30000" dirty="0">
                <a:solidFill>
                  <a:schemeClr val="tx2"/>
                </a:solidFill>
              </a:rPr>
              <a:t>1</a:t>
            </a:r>
            <a:endParaRPr lang="en-GB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sz="2200" dirty="0">
                <a:latin typeface="Arial" pitchFamily="34" charset="0"/>
                <a:cs typeface="Arial" pitchFamily="34" charset="0"/>
              </a:rPr>
              <a:t>However, they have contact early in the treatment process and their patients raise work issues </a:t>
            </a:r>
            <a:r>
              <a:rPr lang="en-GB" sz="2200" baseline="30000" dirty="0">
                <a:solidFill>
                  <a:schemeClr val="tx2"/>
                </a:solidFill>
              </a:rPr>
              <a:t>1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sz="2200" dirty="0">
                <a:latin typeface="Arial" pitchFamily="34" charset="0"/>
                <a:cs typeface="Arial" pitchFamily="34" charset="0"/>
              </a:rPr>
              <a:t>GPs are becoming increasingly important</a:t>
            </a:r>
            <a:r>
              <a:rPr lang="en-GB" sz="2200" baseline="30000" dirty="0">
                <a:solidFill>
                  <a:schemeClr val="tx2"/>
                </a:solidFill>
              </a:rPr>
              <a:t> 2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sz="2200" dirty="0">
                <a:latin typeface="Arial" pitchFamily="34" charset="0"/>
                <a:cs typeface="Arial" pitchFamily="34" charset="0"/>
              </a:rPr>
              <a:t>Involvement of treating doctors in work issues does improve return to work</a:t>
            </a:r>
            <a:r>
              <a:rPr lang="en-GB" sz="2200" baseline="30000" dirty="0">
                <a:solidFill>
                  <a:schemeClr val="tx2"/>
                </a:solidFill>
              </a:rPr>
              <a:t> 3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ciaocancer.com/wp-content/uploads/2010/08/Dr-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3" y="1445739"/>
            <a:ext cx="2211531" cy="30644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8486" y="5633863"/>
            <a:ext cx="7208837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aseline="30000" dirty="0">
                <a:solidFill>
                  <a:srgbClr val="0070C0"/>
                </a:solidFill>
              </a:rPr>
              <a:t>1</a:t>
            </a:r>
            <a:r>
              <a:rPr lang="en-GB" sz="1400" dirty="0">
                <a:solidFill>
                  <a:srgbClr val="0070C0"/>
                </a:solidFill>
              </a:rPr>
              <a:t> Morrison 2015; </a:t>
            </a:r>
            <a:r>
              <a:rPr lang="en-GB" sz="1400" baseline="30000" dirty="0">
                <a:solidFill>
                  <a:srgbClr val="0070C0"/>
                </a:solidFill>
              </a:rPr>
              <a:t>2</a:t>
            </a:r>
            <a:r>
              <a:rPr lang="nl-NL" sz="1400" dirty="0">
                <a:solidFill>
                  <a:srgbClr val="0070C0"/>
                </a:solidFill>
              </a:rPr>
              <a:t>de Kock 2016; </a:t>
            </a:r>
            <a:r>
              <a:rPr lang="en-GB" sz="1400" baseline="30000" dirty="0">
                <a:solidFill>
                  <a:srgbClr val="0070C0"/>
                </a:solidFill>
              </a:rPr>
              <a:t>3</a:t>
            </a:r>
            <a:r>
              <a:rPr lang="nl-NL" sz="1400" dirty="0">
                <a:solidFill>
                  <a:srgbClr val="0070C0"/>
                </a:solidFill>
              </a:rPr>
              <a:t>Verbeek 2003</a:t>
            </a:r>
          </a:p>
        </p:txBody>
      </p:sp>
    </p:spTree>
    <p:extLst>
      <p:ext uri="{BB962C8B-B14F-4D97-AF65-F5344CB8AC3E}">
        <p14:creationId xmlns:p14="http://schemas.microsoft.com/office/powerpoint/2010/main" val="15495605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>
                <a:solidFill>
                  <a:schemeClr val="accent2"/>
                </a:solidFill>
                <a:latin typeface="Arial" charset="0"/>
              </a:rPr>
              <a:t>Summary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8463" y="1322388"/>
            <a:ext cx="9258300" cy="37430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dirty="0">
                <a:latin typeface="Arial" charset="0"/>
              </a:rPr>
              <a:t>Several person-related and disease-related factors influence return to work and length of sick leave </a:t>
            </a:r>
          </a:p>
          <a:p>
            <a:pPr marL="457200" lvl="1" indent="0">
              <a:buNone/>
            </a:pPr>
            <a:endParaRPr lang="en-GB" dirty="0">
              <a:latin typeface="Arial" charset="0"/>
            </a:endParaRPr>
          </a:p>
          <a:p>
            <a:pPr marL="457200" lvl="1" indent="0">
              <a:buNone/>
            </a:pPr>
            <a:r>
              <a:rPr lang="en-GB" dirty="0">
                <a:latin typeface="Arial" charset="0"/>
              </a:rPr>
              <a:t>Attention needed for: </a:t>
            </a:r>
          </a:p>
          <a:p>
            <a:pPr lvl="1"/>
            <a:r>
              <a:rPr lang="en-GB" dirty="0">
                <a:latin typeface="Arial" charset="0"/>
              </a:rPr>
              <a:t>Fatigue </a:t>
            </a:r>
          </a:p>
          <a:p>
            <a:pPr lvl="1"/>
            <a:r>
              <a:rPr lang="en-GB" dirty="0">
                <a:latin typeface="Arial" charset="0"/>
              </a:rPr>
              <a:t>Cognitive impairments</a:t>
            </a:r>
          </a:p>
          <a:p>
            <a:pPr lvl="1"/>
            <a:r>
              <a:rPr lang="en-GB" dirty="0">
                <a:latin typeface="Arial" charset="0"/>
              </a:rPr>
              <a:t>The role of the workplace</a:t>
            </a:r>
          </a:p>
          <a:p>
            <a:pPr lvl="1"/>
            <a:r>
              <a:rPr lang="en-GB" dirty="0">
                <a:latin typeface="Arial" charset="0"/>
              </a:rPr>
              <a:t>The role of doctors </a:t>
            </a:r>
          </a:p>
          <a:p>
            <a:pPr marL="457200" lvl="1" indent="0"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111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345" y="1399227"/>
            <a:ext cx="5955957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4000" b="1" dirty="0">
                <a:solidFill>
                  <a:schemeClr val="accent2"/>
                </a:solidFill>
                <a:latin typeface="Arial" charset="0"/>
              </a:rPr>
              <a:t>Chronic disease and work participation:</a:t>
            </a:r>
            <a:br>
              <a:rPr lang="en-GB" sz="4000" b="1" dirty="0">
                <a:solidFill>
                  <a:schemeClr val="accent2"/>
                </a:solidFill>
                <a:latin typeface="Arial" charset="0"/>
              </a:rPr>
            </a:br>
            <a:r>
              <a:rPr lang="en-GB" sz="4000" b="1" dirty="0">
                <a:solidFill>
                  <a:schemeClr val="accent2"/>
                </a:solidFill>
                <a:latin typeface="Arial" charset="0"/>
              </a:rPr>
              <a:t>Interventions to help employees with a chronic disease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3598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8763000" cy="870857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/>
              <a:t>Coronel institute of occupational health, AMC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91232" y="1320800"/>
            <a:ext cx="5951053" cy="2102022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70 Colleagues 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Disease 		Work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Work 			Disease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  <p:pic>
        <p:nvPicPr>
          <p:cNvPr id="5" name="Picture 4" descr="coro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652" y="3528911"/>
            <a:ext cx="1408035" cy="205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0" y="1172811"/>
            <a:ext cx="1966303" cy="1966303"/>
          </a:xfrm>
          <a:prstGeom prst="rect">
            <a:avLst/>
          </a:prstGeom>
        </p:spPr>
      </p:pic>
      <p:pic>
        <p:nvPicPr>
          <p:cNvPr id="2050" name="Picture 2" descr="http://www.regelpartners.nl/files/8513/3223/0393/AM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63" y="3402757"/>
            <a:ext cx="5077510" cy="23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RECHTS 1"/>
          <p:cNvSpPr/>
          <p:nvPr/>
        </p:nvSpPr>
        <p:spPr bwMode="auto">
          <a:xfrm>
            <a:off x="6481469" y="2155962"/>
            <a:ext cx="978408" cy="39541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8" name="PIJL-RECHTS 7"/>
          <p:cNvSpPr/>
          <p:nvPr/>
        </p:nvSpPr>
        <p:spPr bwMode="auto">
          <a:xfrm>
            <a:off x="6481469" y="2743696"/>
            <a:ext cx="978408" cy="39541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604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274638"/>
            <a:ext cx="9258300" cy="838200"/>
          </a:xfrm>
        </p:spPr>
        <p:txBody>
          <a:bodyPr anchor="t"/>
          <a:lstStyle/>
          <a:p>
            <a:r>
              <a:rPr lang="en-GB" b="1" dirty="0">
                <a:solidFill>
                  <a:schemeClr val="accent2"/>
                </a:solidFill>
              </a:rPr>
              <a:t>Interventions: reviews</a:t>
            </a:r>
            <a:endParaRPr lang="nl-NL" b="1" dirty="0">
              <a:solidFill>
                <a:schemeClr val="accent2"/>
              </a:solidFill>
            </a:endParaRPr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704336" y="1099751"/>
            <a:ext cx="8921578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Important to provide employees with a chronic disease with programs to support their return-to-work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Systematic (Cochrane) reviews: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Cancer</a:t>
            </a:r>
            <a:r>
              <a:rPr lang="en-GB" sz="2400" baseline="30000" dirty="0">
                <a:solidFill>
                  <a:srgbClr val="0070C0"/>
                </a:solidFill>
              </a:rPr>
              <a:t> 1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endParaRPr lang="en-GB" sz="24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Brain injury</a:t>
            </a:r>
            <a:r>
              <a:rPr lang="en-GB" sz="2400" baseline="30000" dirty="0">
                <a:solidFill>
                  <a:srgbClr val="0070C0"/>
                </a:solidFill>
              </a:rPr>
              <a:t> 2 ,3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endParaRPr lang="en-GB" sz="24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Multiple sclerosis</a:t>
            </a:r>
            <a:r>
              <a:rPr lang="en-GB" sz="2400" baseline="30000" dirty="0">
                <a:solidFill>
                  <a:srgbClr val="0070C0"/>
                </a:solidFill>
              </a:rPr>
              <a:t> 4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endParaRPr lang="en-GB" sz="24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Back, neck, shoulder pain</a:t>
            </a:r>
            <a:r>
              <a:rPr lang="en-GB" sz="2400" baseline="30000" dirty="0">
                <a:solidFill>
                  <a:srgbClr val="0070C0"/>
                </a:solidFill>
              </a:rPr>
              <a:t> 5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endParaRPr lang="en-GB" sz="2400" dirty="0"/>
          </a:p>
          <a:p>
            <a:pPr>
              <a:spcBef>
                <a:spcPct val="20000"/>
              </a:spcBef>
            </a:pPr>
            <a:endParaRPr lang="en-GB" sz="2400" b="1" u="sng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2400" b="1" u="sng" dirty="0">
                <a:solidFill>
                  <a:schemeClr val="accent2"/>
                </a:solidFill>
              </a:rPr>
              <a:t>Multidisciplinary interventions</a:t>
            </a:r>
            <a:r>
              <a:rPr lang="en-GB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led to higher return-to-work rates than care as usual</a:t>
            </a:r>
          </a:p>
          <a:p>
            <a:pPr marL="0" lvl="1">
              <a:lnSpc>
                <a:spcPct val="80000"/>
              </a:lnSpc>
              <a:spcBef>
                <a:spcPct val="20000"/>
              </a:spcBef>
            </a:pPr>
            <a:endParaRPr lang="en-GB" sz="2000" dirty="0"/>
          </a:p>
        </p:txBody>
      </p:sp>
      <p:pic>
        <p:nvPicPr>
          <p:cNvPr id="6" name="Picture 5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7712" y="2614226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59189" y="5633863"/>
            <a:ext cx="7954373" cy="6309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aseline="30000" dirty="0">
                <a:solidFill>
                  <a:srgbClr val="0070C0"/>
                </a:solidFill>
              </a:rPr>
              <a:t>1</a:t>
            </a:r>
            <a:r>
              <a:rPr lang="en-GB" sz="1400" dirty="0">
                <a:solidFill>
                  <a:srgbClr val="0070C0"/>
                </a:solidFill>
              </a:rPr>
              <a:t> de Boer 2015; </a:t>
            </a:r>
            <a:r>
              <a:rPr lang="en-GB" sz="1400" baseline="30000" dirty="0">
                <a:solidFill>
                  <a:srgbClr val="0070C0"/>
                </a:solidFill>
              </a:rPr>
              <a:t>2</a:t>
            </a:r>
            <a:r>
              <a:rPr lang="nl-NL" sz="1400" dirty="0">
                <a:solidFill>
                  <a:srgbClr val="0070C0"/>
                </a:solidFill>
              </a:rPr>
              <a:t>Turner-</a:t>
            </a:r>
            <a:r>
              <a:rPr lang="nl-NL" sz="1400" dirty="0" err="1">
                <a:solidFill>
                  <a:srgbClr val="0070C0"/>
                </a:solidFill>
              </a:rPr>
              <a:t>Stokes</a:t>
            </a:r>
            <a:r>
              <a:rPr lang="nl-NL" sz="1400" dirty="0">
                <a:solidFill>
                  <a:srgbClr val="0070C0"/>
                </a:solidFill>
              </a:rPr>
              <a:t> 2015 ; </a:t>
            </a:r>
            <a:r>
              <a:rPr lang="en-GB" sz="1400" baseline="30000" dirty="0">
                <a:solidFill>
                  <a:srgbClr val="0070C0"/>
                </a:solidFill>
              </a:rPr>
              <a:t>3</a:t>
            </a:r>
            <a:r>
              <a:rPr lang="nl-NL" sz="1400" dirty="0">
                <a:solidFill>
                  <a:srgbClr val="0070C0"/>
                </a:solidFill>
              </a:rPr>
              <a:t>Donker-Cools 2016; </a:t>
            </a:r>
            <a:r>
              <a:rPr lang="en-GB" sz="1400" baseline="30000" dirty="0">
                <a:solidFill>
                  <a:srgbClr val="0070C0"/>
                </a:solidFill>
              </a:rPr>
              <a:t>4</a:t>
            </a:r>
            <a:r>
              <a:rPr lang="nl-NL" sz="1400" dirty="0">
                <a:solidFill>
                  <a:srgbClr val="0070C0"/>
                </a:solidFill>
              </a:rPr>
              <a:t>Khan 2019; </a:t>
            </a:r>
            <a:r>
              <a:rPr lang="en-GB" sz="1400" baseline="30000" dirty="0">
                <a:solidFill>
                  <a:srgbClr val="0070C0"/>
                </a:solidFill>
              </a:rPr>
              <a:t>5</a:t>
            </a:r>
            <a:r>
              <a:rPr lang="nl-NL" sz="1400" dirty="0">
                <a:solidFill>
                  <a:srgbClr val="0070C0"/>
                </a:solidFill>
              </a:rPr>
              <a:t> Schaafsma 2013; </a:t>
            </a:r>
          </a:p>
          <a:p>
            <a:pPr>
              <a:spcBef>
                <a:spcPct val="50000"/>
              </a:spcBef>
            </a:pPr>
            <a:endParaRPr lang="nl-NL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566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Arial" charset="0"/>
              </a:rPr>
              <a:t>Multidisciplinary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628" y="1214383"/>
            <a:ext cx="8905194" cy="67901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en-GB" sz="2400" dirty="0"/>
              <a:t>Multidisciplinary interventions: a combination of psychological, vocational, and /or physical interventions</a:t>
            </a:r>
          </a:p>
        </p:txBody>
      </p:sp>
      <p:pic>
        <p:nvPicPr>
          <p:cNvPr id="6" name="Picture 2" descr="http://extranet.acsysweb.com/vSiteManager/ORMC/Public/Upload/Images/Behavioral%20Health/WomenTal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15" y="3652836"/>
            <a:ext cx="2287962" cy="17362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http://www.cancercouncil.com.au/wp-content/uploads/2010/10/67175-380x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4832" y="2028372"/>
            <a:ext cx="3619500" cy="2076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AB-testing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072" y="4402364"/>
            <a:ext cx="2190750" cy="12287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0" descr="Afbeeldingsresultaat voor wor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3073" y="2285162"/>
            <a:ext cx="1992045" cy="11952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media.nu.nl/m/m1nx79eau6n0_wd640.jpg/chinese-stagiairs-ingezet-als-goedkope-werklu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3" y="2239387"/>
            <a:ext cx="2287606" cy="12867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phia de Rooij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95" y="3874594"/>
            <a:ext cx="2286000" cy="1514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855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65238" y="893763"/>
            <a:ext cx="8247062" cy="48387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altLang="nl-NL" sz="22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nl-NL" altLang="nl-NL" sz="22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nl-NL" altLang="nl-NL" sz="2200" dirty="0">
              <a:solidFill>
                <a:schemeClr val="accent2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43339" y="578887"/>
            <a:ext cx="1028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43339" y="5417587"/>
            <a:ext cx="10287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43339" y="6179587"/>
            <a:ext cx="10287000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90286" y="0"/>
            <a:ext cx="9669259" cy="813961"/>
          </a:xfrm>
        </p:spPr>
        <p:txBody>
          <a:bodyPr/>
          <a:lstStyle/>
          <a:p>
            <a:r>
              <a:rPr lang="en-GB" sz="3600" b="1" dirty="0">
                <a:solidFill>
                  <a:schemeClr val="accent2"/>
                </a:solidFill>
              </a:rPr>
              <a:t>Interventions enhancing work participation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81856" y="5504348"/>
            <a:ext cx="7996237" cy="286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400" baseline="30000" dirty="0">
                <a:solidFill>
                  <a:srgbClr val="0070C0"/>
                </a:solidFill>
              </a:rPr>
              <a:t>1</a:t>
            </a:r>
            <a:r>
              <a:rPr lang="en-GB" sz="1400" dirty="0">
                <a:solidFill>
                  <a:srgbClr val="0070C0"/>
                </a:solidFill>
              </a:rPr>
              <a:t> Vooijs 2015; </a:t>
            </a:r>
            <a:r>
              <a:rPr lang="en-GB" sz="1400" baseline="30000" dirty="0">
                <a:solidFill>
                  <a:srgbClr val="0070C0"/>
                </a:solidFill>
              </a:rPr>
              <a:t>2</a:t>
            </a:r>
            <a:r>
              <a:rPr lang="nl-NL" sz="1400" dirty="0">
                <a:solidFill>
                  <a:srgbClr val="0070C0"/>
                </a:solidFill>
              </a:rPr>
              <a:t>van </a:t>
            </a:r>
            <a:r>
              <a:rPr lang="nl-NL" sz="1400" dirty="0" err="1">
                <a:solidFill>
                  <a:srgbClr val="0070C0"/>
                </a:solidFill>
              </a:rPr>
              <a:t>Oostrom</a:t>
            </a:r>
            <a:r>
              <a:rPr lang="nl-NL" sz="1400" dirty="0">
                <a:solidFill>
                  <a:srgbClr val="0070C0"/>
                </a:solidFill>
              </a:rPr>
              <a:t> 2009; </a:t>
            </a:r>
            <a:r>
              <a:rPr lang="en-GB" sz="1400" baseline="30000" dirty="0">
                <a:solidFill>
                  <a:srgbClr val="0070C0"/>
                </a:solidFill>
              </a:rPr>
              <a:t>3 </a:t>
            </a:r>
            <a:r>
              <a:rPr lang="nl-NL" sz="1400" dirty="0" err="1">
                <a:solidFill>
                  <a:srgbClr val="0070C0"/>
                </a:solidFill>
              </a:rPr>
              <a:t>Franche</a:t>
            </a:r>
            <a:r>
              <a:rPr lang="nl-NL" sz="1400" dirty="0">
                <a:solidFill>
                  <a:srgbClr val="0070C0"/>
                </a:solidFill>
              </a:rPr>
              <a:t> 2005; </a:t>
            </a:r>
            <a:r>
              <a:rPr lang="en-GB" sz="1400" baseline="30000" dirty="0">
                <a:solidFill>
                  <a:srgbClr val="0070C0"/>
                </a:solidFill>
              </a:rPr>
              <a:t>4 </a:t>
            </a:r>
            <a:r>
              <a:rPr lang="nl-NL" sz="1400" dirty="0" err="1">
                <a:solidFill>
                  <a:srgbClr val="0070C0"/>
                </a:solidFill>
              </a:rPr>
              <a:t>Nevala</a:t>
            </a:r>
            <a:r>
              <a:rPr lang="nl-NL" sz="1400" dirty="0">
                <a:solidFill>
                  <a:srgbClr val="0070C0"/>
                </a:solidFill>
              </a:rPr>
              <a:t> 2015</a:t>
            </a:r>
            <a:endParaRPr lang="nl-NL" sz="1400" i="1" dirty="0">
              <a:solidFill>
                <a:schemeClr val="accent2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3339" y="830320"/>
            <a:ext cx="8921578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Disease generic interventions aimed at the workplace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Workers with a chronic disease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Effective interventions provide</a:t>
            </a:r>
            <a:r>
              <a:rPr lang="en-GB" sz="2400" baseline="30000" dirty="0">
                <a:solidFill>
                  <a:srgbClr val="0070C0"/>
                </a:solidFill>
              </a:rPr>
              <a:t> </a:t>
            </a:r>
            <a:r>
              <a:rPr lang="en-GB" baseline="30000" dirty="0">
                <a:solidFill>
                  <a:srgbClr val="0070C0"/>
                </a:solidFill>
              </a:rPr>
              <a:t>1</a:t>
            </a:r>
            <a:r>
              <a:rPr lang="en-GB" sz="2400" baseline="300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Adaptations in work including equipment, working times, transportation</a:t>
            </a:r>
            <a:r>
              <a:rPr lang="en-GB" sz="2400" baseline="30000" dirty="0">
                <a:solidFill>
                  <a:srgbClr val="0070C0"/>
                </a:solidFill>
              </a:rPr>
              <a:t> </a:t>
            </a:r>
            <a:r>
              <a:rPr lang="en-GB" baseline="30000" dirty="0">
                <a:solidFill>
                  <a:srgbClr val="0070C0"/>
                </a:solidFill>
              </a:rPr>
              <a:t>2, 3,4</a:t>
            </a:r>
            <a:endParaRPr lang="en-GB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Case management worker and employer, early contact with work place</a:t>
            </a:r>
            <a:r>
              <a:rPr lang="en-GB" sz="2400" baseline="30000" dirty="0">
                <a:solidFill>
                  <a:srgbClr val="0070C0"/>
                </a:solidFill>
              </a:rPr>
              <a:t> </a:t>
            </a:r>
            <a:r>
              <a:rPr lang="en-GB" baseline="30000" dirty="0">
                <a:solidFill>
                  <a:srgbClr val="0070C0"/>
                </a:solidFill>
              </a:rPr>
              <a:t>2 ,3</a:t>
            </a:r>
            <a:r>
              <a:rPr lang="en-GB" dirty="0">
                <a:solidFill>
                  <a:srgbClr val="0070C0"/>
                </a:solidFill>
              </a:rPr>
              <a:t> </a:t>
            </a:r>
            <a:endParaRPr lang="en-GB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Contact with work place by (health care) professional</a:t>
            </a:r>
            <a:r>
              <a:rPr lang="en-GB" sz="2400" baseline="30000" dirty="0">
                <a:solidFill>
                  <a:srgbClr val="0070C0"/>
                </a:solidFill>
              </a:rPr>
              <a:t> </a:t>
            </a:r>
            <a:r>
              <a:rPr lang="en-GB" baseline="30000" dirty="0">
                <a:solidFill>
                  <a:srgbClr val="0070C0"/>
                </a:solidFill>
              </a:rPr>
              <a:t>2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endParaRPr lang="en-GB" sz="24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GB" sz="2400" dirty="0"/>
          </a:p>
          <a:p>
            <a:pPr>
              <a:spcBef>
                <a:spcPct val="20000"/>
              </a:spcBef>
            </a:pPr>
            <a:endParaRPr lang="en-US" sz="2400" dirty="0"/>
          </a:p>
          <a:p>
            <a:pPr marL="0" lvl="1" algn="ctr">
              <a:lnSpc>
                <a:spcPct val="80000"/>
              </a:lnSpc>
              <a:spcBef>
                <a:spcPct val="20000"/>
              </a:spcBef>
            </a:pP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90" y="4357571"/>
            <a:ext cx="1437337" cy="13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s3.amazonaws.com/churchplantmedia-cms/living_grace_westminster/work-in-den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802">
            <a:off x="1430076" y="4356299"/>
            <a:ext cx="2612826" cy="1124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6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638" y="95251"/>
            <a:ext cx="9922476" cy="957263"/>
          </a:xfrm>
        </p:spPr>
        <p:txBody>
          <a:bodyPr anchor="t"/>
          <a:lstStyle/>
          <a:p>
            <a:pPr eaLnBrk="1" hangingPunct="1"/>
            <a:r>
              <a:rPr lang="en-US" altLang="en-US" sz="4000" b="1" dirty="0">
                <a:solidFill>
                  <a:schemeClr val="accent2"/>
                </a:solidFill>
                <a:ea typeface="MS PGothic" panose="020B0600070205080204" pitchFamily="34" charset="-128"/>
              </a:rPr>
              <a:t>1. Hospital-based work support: cancer</a:t>
            </a:r>
            <a:endParaRPr lang="en-GB" altLang="en-US" sz="4000" b="1" dirty="0">
              <a:solidFill>
                <a:schemeClr val="accent2"/>
              </a:solidFill>
              <a:cs typeface="Geneva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3416" y="937905"/>
            <a:ext cx="9304215" cy="43354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200" b="1" dirty="0">
                <a:ea typeface="MS PGothic" panose="020B0600070205080204" pitchFamily="34" charset="-128"/>
              </a:rPr>
              <a:t>Content</a:t>
            </a:r>
          </a:p>
          <a:p>
            <a:pPr eaLnBrk="1" hangingPunct="1">
              <a:buFontTx/>
              <a:buNone/>
            </a:pPr>
            <a:endParaRPr lang="en-GB" altLang="en-US" sz="2200" b="1" dirty="0">
              <a:ea typeface="MS PGothic" panose="020B0600070205080204" pitchFamily="34" charset="-128"/>
            </a:endParaRPr>
          </a:p>
          <a:p>
            <a:r>
              <a:rPr lang="en-US" altLang="en-US" sz="2200" dirty="0">
                <a:ea typeface="MS PGothic" panose="020B0600070205080204" pitchFamily="34" charset="-128"/>
              </a:rPr>
              <a:t>4 appointments with an oncological nurse of ± 15 minutes each </a:t>
            </a:r>
          </a:p>
          <a:p>
            <a:pPr lvl="1" eaLnBrk="1" hangingPunct="1"/>
            <a:r>
              <a:rPr lang="en-US" altLang="en-US" sz="1800" dirty="0">
                <a:cs typeface="Geneva" charset="0"/>
              </a:rPr>
              <a:t>To guide patients to return to work </a:t>
            </a:r>
          </a:p>
          <a:p>
            <a:pPr lvl="1" eaLnBrk="1" hangingPunct="1"/>
            <a:r>
              <a:rPr lang="en-US" altLang="en-US" sz="1800" dirty="0">
                <a:cs typeface="Geneva" charset="0"/>
              </a:rPr>
              <a:t>Occupational training for nurse</a:t>
            </a:r>
          </a:p>
          <a:p>
            <a:pPr lvl="1" eaLnBrk="1" hangingPunct="1"/>
            <a:endParaRPr lang="en-US" altLang="en-US" sz="1800" dirty="0">
              <a:cs typeface="Geneva" charset="0"/>
            </a:endParaRPr>
          </a:p>
          <a:p>
            <a:r>
              <a:rPr lang="en-US" altLang="en-US" sz="2200" dirty="0">
                <a:ea typeface="MS PGothic" panose="020B0600070205080204" pitchFamily="34" charset="-128"/>
              </a:rPr>
              <a:t>1 brainstorm session with supervisor, occupational </a:t>
            </a:r>
            <a:br>
              <a:rPr lang="en-US" altLang="en-US" sz="2200" dirty="0">
                <a:ea typeface="MS PGothic" panose="020B0600070205080204" pitchFamily="34" charset="-128"/>
              </a:rPr>
            </a:br>
            <a:r>
              <a:rPr lang="en-US" altLang="en-US" sz="2200" dirty="0">
                <a:ea typeface="MS PGothic" panose="020B0600070205080204" pitchFamily="34" charset="-128"/>
              </a:rPr>
              <a:t>physician, and patient</a:t>
            </a:r>
          </a:p>
          <a:p>
            <a:endParaRPr lang="en-US" altLang="en-US" sz="2200" dirty="0">
              <a:ea typeface="MS PGothic" panose="020B0600070205080204" pitchFamily="34" charset="-128"/>
            </a:endParaRPr>
          </a:p>
          <a:p>
            <a:r>
              <a:rPr lang="en-US" altLang="en-US" sz="2200" dirty="0">
                <a:ea typeface="MS PGothic" panose="020B0600070205080204" pitchFamily="34" charset="-128"/>
              </a:rPr>
              <a:t>Letter from the treating physician to OP</a:t>
            </a:r>
          </a:p>
        </p:txBody>
      </p:sp>
      <p:pic>
        <p:nvPicPr>
          <p:cNvPr id="4" name="Picture 3" descr="http://www.amc.nl/upload/Status%2011-%20Miranda%20Ekkel%20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426" y="2541440"/>
            <a:ext cx="2743200" cy="28575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59189" y="5633863"/>
            <a:ext cx="7208837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dirty="0">
                <a:solidFill>
                  <a:schemeClr val="accent2"/>
                </a:solidFill>
              </a:rPr>
              <a:t>Tamminga, 2013 </a:t>
            </a:r>
          </a:p>
        </p:txBody>
      </p:sp>
    </p:spTree>
    <p:extLst>
      <p:ext uri="{BB962C8B-B14F-4D97-AF65-F5344CB8AC3E}">
        <p14:creationId xmlns:p14="http://schemas.microsoft.com/office/powerpoint/2010/main" val="463325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4568" y="1052514"/>
            <a:ext cx="8668416" cy="29337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GB" sz="2200" b="1" dirty="0">
                <a:cs typeface="Arial" pitchFamily="34" charset="0"/>
              </a:rPr>
              <a:t>Main results (RCT)</a:t>
            </a:r>
            <a:endParaRPr lang="en-GB" sz="2200" b="1" dirty="0">
              <a:cs typeface="Geneva" charset="0"/>
            </a:endParaRPr>
          </a:p>
          <a:p>
            <a:pPr eaLnBrk="1" hangingPunct="1">
              <a:defRPr/>
            </a:pPr>
            <a:endParaRPr lang="en-US" sz="2000" dirty="0">
              <a:ea typeface="ＭＳ Ｐゴシック"/>
              <a:cs typeface="Geneva" charset="0"/>
            </a:endParaRPr>
          </a:p>
          <a:p>
            <a:pPr eaLnBrk="1" hangingPunct="1">
              <a:defRPr/>
            </a:pPr>
            <a:r>
              <a:rPr lang="en-US" sz="2000" dirty="0">
                <a:ea typeface="ＭＳ Ｐゴシック"/>
                <a:cs typeface="Geneva" charset="0"/>
              </a:rPr>
              <a:t>N=133 female patients mainly with breast cancer</a:t>
            </a:r>
          </a:p>
          <a:p>
            <a:pPr eaLnBrk="1" hangingPunct="1">
              <a:defRPr/>
            </a:pPr>
            <a:r>
              <a:rPr lang="en-GB" altLang="en-US" sz="2000" dirty="0">
                <a:ea typeface="MS PGothic" panose="020B0600070205080204" pitchFamily="34" charset="-128"/>
              </a:rPr>
              <a:t>Primary outcome partial return to work </a:t>
            </a:r>
          </a:p>
          <a:p>
            <a:pPr eaLnBrk="1" hangingPunct="1">
              <a:buNone/>
              <a:defRPr/>
            </a:pPr>
            <a:r>
              <a:rPr lang="en-GB" altLang="en-US" sz="2000" dirty="0">
                <a:ea typeface="MS PGothic" panose="020B0600070205080204" pitchFamily="34" charset="-128"/>
              </a:rPr>
              <a:t>	86% (intervention group) versus 82% (control group)</a:t>
            </a:r>
          </a:p>
          <a:p>
            <a:pPr>
              <a:buNone/>
            </a:pPr>
            <a:r>
              <a:rPr lang="en-GB" altLang="en-US" sz="2000" dirty="0">
                <a:ea typeface="MS PGothic" panose="020B0600070205080204" pitchFamily="34" charset="-128"/>
              </a:rPr>
              <a:t>	Relative risk: 1.03 (95% BI 0.84-1.2) , no significant effect</a:t>
            </a:r>
          </a:p>
          <a:p>
            <a:pPr eaLnBrk="1" hangingPunct="1">
              <a:defRPr/>
            </a:pPr>
            <a:r>
              <a:rPr lang="en-GB" sz="2000" dirty="0">
                <a:ea typeface="ＭＳ Ｐゴシック"/>
                <a:cs typeface="Geneva" charset="0"/>
              </a:rPr>
              <a:t>Easily accepted in usual care</a:t>
            </a:r>
          </a:p>
          <a:p>
            <a:pPr marL="0" indent="0" eaLnBrk="1" hangingPunct="1">
              <a:buNone/>
              <a:defRPr/>
            </a:pPr>
            <a:endParaRPr lang="en-GB" sz="2000" dirty="0">
              <a:ea typeface="ＭＳ Ｐゴシック"/>
              <a:cs typeface="Geneva" charset="0"/>
            </a:endParaRPr>
          </a:p>
          <a:p>
            <a:pPr marL="0" indent="0" eaLnBrk="1" hangingPunct="1">
              <a:buNone/>
              <a:defRPr/>
            </a:pPr>
            <a:r>
              <a:rPr lang="en-GB" sz="2000" b="1" dirty="0">
                <a:ea typeface="ＭＳ Ｐゴシック"/>
                <a:cs typeface="Geneva" charset="0"/>
              </a:rPr>
              <a:t>Barriers</a:t>
            </a:r>
          </a:p>
          <a:p>
            <a:r>
              <a:rPr lang="en-US" altLang="en-US" sz="2000" dirty="0">
                <a:cs typeface="Geneva" charset="0"/>
              </a:rPr>
              <a:t>Communication between OP and treating physician hard to improve</a:t>
            </a:r>
          </a:p>
          <a:p>
            <a:r>
              <a:rPr lang="en-US" altLang="en-US" sz="2000" dirty="0">
                <a:cs typeface="Geneva" charset="0"/>
              </a:rPr>
              <a:t>Not tailored: same intervention for all patients</a:t>
            </a:r>
          </a:p>
          <a:p>
            <a:r>
              <a:rPr lang="en-US" altLang="en-US" sz="2000" dirty="0">
                <a:cs typeface="Geneva" charset="0"/>
              </a:rPr>
              <a:t>Vulnerable groups not included</a:t>
            </a:r>
          </a:p>
          <a:p>
            <a:pPr eaLnBrk="1" hangingPunct="1">
              <a:defRPr/>
            </a:pPr>
            <a:endParaRPr lang="en-GB" sz="2000" dirty="0">
              <a:ea typeface="ＭＳ Ｐゴシック"/>
              <a:cs typeface="Geneva" charset="0"/>
            </a:endParaRPr>
          </a:p>
          <a:p>
            <a:pPr marL="457200" indent="-457200">
              <a:defRPr/>
            </a:pPr>
            <a:endParaRPr lang="en-GB" sz="2000" dirty="0">
              <a:cs typeface="Geneva" charset="0"/>
            </a:endParaRPr>
          </a:p>
          <a:p>
            <a:pPr marL="457200" indent="-457200">
              <a:buNone/>
              <a:defRPr/>
            </a:pPr>
            <a:endParaRPr lang="en-GB" sz="2000" dirty="0">
              <a:solidFill>
                <a:schemeClr val="accent2"/>
              </a:solidFill>
              <a:cs typeface="Geneva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08515" y="5713665"/>
            <a:ext cx="7996237" cy="286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sz="1400" dirty="0">
                <a:solidFill>
                  <a:schemeClr val="accent2"/>
                </a:solidFill>
              </a:rPr>
              <a:t>Tamminga, 2013</a:t>
            </a:r>
            <a:endParaRPr lang="nl-NL" sz="1400" i="1" dirty="0">
              <a:solidFill>
                <a:schemeClr val="accent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49364" y="95251"/>
            <a:ext cx="778192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9pPr>
          </a:lstStyle>
          <a:p>
            <a:r>
              <a:rPr lang="en-US" altLang="en-US" sz="4000" b="1" kern="0" dirty="0">
                <a:solidFill>
                  <a:schemeClr val="accent2"/>
                </a:solidFill>
                <a:ea typeface="MS PGothic" panose="020B0600070205080204" pitchFamily="34" charset="-128"/>
              </a:rPr>
              <a:t>1. Results</a:t>
            </a:r>
            <a:endParaRPr lang="en-GB" altLang="en-US" sz="4000" b="1" kern="0" dirty="0">
              <a:solidFill>
                <a:schemeClr val="accent2"/>
              </a:solidFill>
              <a:cs typeface="Geneva" charset="0"/>
            </a:endParaRPr>
          </a:p>
        </p:txBody>
      </p:sp>
      <p:pic>
        <p:nvPicPr>
          <p:cNvPr id="1030" name="Picture 6" descr="https://dare.uva.nl/upload/?invoke=1&amp;c=indexcontroller&amp;m=coverfile&amp;metisid=3859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42" y="1334830"/>
            <a:ext cx="14954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25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286" y="0"/>
            <a:ext cx="9822541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accent2"/>
                </a:solidFill>
              </a:rPr>
              <a:t>2. Cancer survivors with work loss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5427" y="1130938"/>
            <a:ext cx="9098190" cy="4071257"/>
          </a:xfrm>
        </p:spPr>
        <p:txBody>
          <a:bodyPr/>
          <a:lstStyle/>
          <a:p>
            <a:r>
              <a:rPr lang="en-US" sz="2400" dirty="0"/>
              <a:t>Cancer survivors without a job</a:t>
            </a:r>
          </a:p>
          <a:p>
            <a:r>
              <a:rPr lang="en-US" sz="2400" dirty="0"/>
              <a:t>Tailored return to work program </a:t>
            </a:r>
          </a:p>
          <a:p>
            <a:r>
              <a:rPr lang="en-US" sz="2400" dirty="0"/>
              <a:t>Developed in cooperation with Dutch Social Security Agency (SSA) and a national re-integration agency </a:t>
            </a:r>
          </a:p>
          <a:p>
            <a:r>
              <a:rPr lang="en-US" sz="2400" dirty="0"/>
              <a:t>Participants, together with a RTW coach, decide which needs should be addressed to RTW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Content:</a:t>
            </a:r>
          </a:p>
          <a:p>
            <a:pPr lvl="1"/>
            <a:r>
              <a:rPr lang="en-US" sz="2000" dirty="0"/>
              <a:t>Developing his/her consensus-based tailored RTW plan</a:t>
            </a:r>
          </a:p>
          <a:p>
            <a:pPr lvl="1"/>
            <a:r>
              <a:rPr lang="en-US" sz="2000" dirty="0"/>
              <a:t>Receive coaching on identifying obstacles or RTW</a:t>
            </a:r>
          </a:p>
          <a:p>
            <a:pPr lvl="1"/>
            <a:r>
              <a:rPr lang="en-US" sz="2000" dirty="0"/>
              <a:t>Exploring possibilities for (therapeutic) return to an actual workplace</a:t>
            </a:r>
            <a:endParaRPr lang="en-GB" sz="20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GB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1856" y="5504348"/>
            <a:ext cx="7996237" cy="286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sz="1400" dirty="0">
                <a:solidFill>
                  <a:schemeClr val="accent2"/>
                </a:solidFill>
              </a:rPr>
              <a:t>Van Egmond,  2015</a:t>
            </a:r>
            <a:endParaRPr lang="nl-NL" sz="1400" i="1" dirty="0">
              <a:solidFill>
                <a:schemeClr val="accent2"/>
              </a:solidFill>
            </a:endParaRPr>
          </a:p>
        </p:txBody>
      </p:sp>
      <p:sp>
        <p:nvSpPr>
          <p:cNvPr id="4" name="AutoShape 2" descr="Afbeeldingsresultaat voor coach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coach 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26" y="3435350"/>
            <a:ext cx="1949476" cy="1297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30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65238" y="893763"/>
            <a:ext cx="8247062" cy="48387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altLang="nl-NL" sz="22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nl-NL" altLang="nl-NL" sz="22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nl-NL" altLang="nl-NL" sz="2200" dirty="0">
              <a:solidFill>
                <a:schemeClr val="accent2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43339" y="578887"/>
            <a:ext cx="1028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43339" y="5417587"/>
            <a:ext cx="10287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43339" y="6179587"/>
            <a:ext cx="10287000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90287" y="0"/>
            <a:ext cx="8816644" cy="813961"/>
          </a:xfrm>
        </p:spPr>
        <p:txBody>
          <a:bodyPr/>
          <a:lstStyle/>
          <a:p>
            <a:r>
              <a:rPr lang="en-GB" sz="4000" b="1" dirty="0">
                <a:solidFill>
                  <a:schemeClr val="accent2"/>
                </a:solidFill>
              </a:rPr>
              <a:t>2. Results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4752" y="1054704"/>
            <a:ext cx="8668416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Tx/>
              <a:buNone/>
              <a:defRPr/>
            </a:pPr>
            <a:r>
              <a:rPr lang="en-GB" sz="2200" b="1" kern="0" dirty="0">
                <a:cs typeface="Arial" pitchFamily="34" charset="0"/>
              </a:rPr>
              <a:t>Main results (RCT)</a:t>
            </a:r>
            <a:endParaRPr lang="en-GB" sz="2200" b="1" kern="0" dirty="0">
              <a:cs typeface="Geneva" charset="0"/>
            </a:endParaRPr>
          </a:p>
          <a:p>
            <a:pPr>
              <a:defRPr/>
            </a:pPr>
            <a:endParaRPr lang="en-US" sz="2000" kern="0" dirty="0">
              <a:ea typeface="ＭＳ Ｐゴシック"/>
              <a:cs typeface="Geneva" charset="0"/>
            </a:endParaRPr>
          </a:p>
          <a:p>
            <a:pPr>
              <a:defRPr/>
            </a:pPr>
            <a:r>
              <a:rPr lang="en-US" sz="2000" kern="0" dirty="0">
                <a:ea typeface="ＭＳ Ｐゴシック"/>
                <a:cs typeface="Geneva" charset="0"/>
              </a:rPr>
              <a:t>N=171 patients mainly with breast cancer</a:t>
            </a:r>
          </a:p>
          <a:p>
            <a:pPr>
              <a:defRPr/>
            </a:pPr>
            <a:r>
              <a:rPr lang="en-GB" altLang="en-US" sz="2000" kern="0" dirty="0">
                <a:ea typeface="MS PGothic" panose="020B0600070205080204" pitchFamily="34" charset="-128"/>
              </a:rPr>
              <a:t>Primary outcome return to work (get a job) </a:t>
            </a:r>
          </a:p>
          <a:p>
            <a:pPr>
              <a:buFontTx/>
              <a:buNone/>
              <a:defRPr/>
            </a:pPr>
            <a:r>
              <a:rPr lang="en-GB" altLang="en-US" sz="2000" kern="0" dirty="0">
                <a:ea typeface="MS PGothic" panose="020B0600070205080204" pitchFamily="34" charset="-128"/>
              </a:rPr>
              <a:t>	25% (intervention group) versus 21% (control group)</a:t>
            </a:r>
          </a:p>
          <a:p>
            <a:pPr>
              <a:buFontTx/>
              <a:buNone/>
            </a:pPr>
            <a:r>
              <a:rPr lang="en-GB" altLang="en-US" sz="2000" kern="0" dirty="0">
                <a:ea typeface="MS PGothic" panose="020B0600070205080204" pitchFamily="34" charset="-128"/>
              </a:rPr>
              <a:t>	Hazard ratio </a:t>
            </a:r>
            <a:r>
              <a:rPr lang="it-IT" sz="2000" dirty="0"/>
              <a:t>0.86 (95% CI 0.46–1.62)</a:t>
            </a:r>
            <a:r>
              <a:rPr lang="en-GB" altLang="en-US" sz="2000" kern="0" dirty="0">
                <a:ea typeface="MS PGothic" panose="020B0600070205080204" pitchFamily="34" charset="-128"/>
              </a:rPr>
              <a:t>, no significant effect</a:t>
            </a:r>
          </a:p>
          <a:p>
            <a:pPr marL="0" indent="0">
              <a:buFontTx/>
              <a:buNone/>
              <a:defRPr/>
            </a:pPr>
            <a:endParaRPr lang="en-GB" sz="2000" kern="0" dirty="0">
              <a:ea typeface="ＭＳ Ｐゴシック"/>
              <a:cs typeface="Geneva" charset="0"/>
            </a:endParaRPr>
          </a:p>
          <a:p>
            <a:pPr marL="0" indent="0">
              <a:buFontTx/>
              <a:buNone/>
              <a:defRPr/>
            </a:pPr>
            <a:r>
              <a:rPr lang="en-GB" sz="2000" b="1" kern="0" dirty="0">
                <a:ea typeface="ＭＳ Ｐゴシック"/>
                <a:cs typeface="Geneva" charset="0"/>
              </a:rPr>
              <a:t>Barriers</a:t>
            </a:r>
          </a:p>
          <a:p>
            <a:r>
              <a:rPr lang="en-US" sz="2000" dirty="0"/>
              <a:t>Less than half of the participants in the intervention group received program according to protocol</a:t>
            </a:r>
            <a:endParaRPr lang="en-US" altLang="en-US" sz="2000" kern="0" dirty="0">
              <a:cs typeface="Geneva" charset="0"/>
            </a:endParaRPr>
          </a:p>
          <a:p>
            <a:r>
              <a:rPr lang="nl-NL" sz="2000" dirty="0" err="1"/>
              <a:t>Only</a:t>
            </a:r>
            <a:r>
              <a:rPr lang="nl-NL" sz="2000" dirty="0"/>
              <a:t> </a:t>
            </a:r>
            <a:r>
              <a:rPr lang="en-US" sz="2000" dirty="0"/>
              <a:t>6% of the invited CSs eventually participated </a:t>
            </a:r>
            <a:endParaRPr lang="nl-NL" sz="2000" dirty="0"/>
          </a:p>
          <a:p>
            <a:r>
              <a:rPr lang="en-US" altLang="en-US" sz="2000" kern="0" dirty="0">
                <a:cs typeface="Geneva" charset="0"/>
              </a:rPr>
              <a:t>Vulnerable groups difficult to include ?</a:t>
            </a:r>
          </a:p>
          <a:p>
            <a:pPr>
              <a:defRPr/>
            </a:pPr>
            <a:endParaRPr lang="en-GB" sz="2000" kern="0" dirty="0">
              <a:ea typeface="ＭＳ Ｐゴシック"/>
              <a:cs typeface="Geneva" charset="0"/>
            </a:endParaRPr>
          </a:p>
          <a:p>
            <a:pPr marL="457200" indent="-457200">
              <a:defRPr/>
            </a:pPr>
            <a:endParaRPr lang="en-GB" sz="2000" kern="0" dirty="0">
              <a:cs typeface="Geneva" charset="0"/>
            </a:endParaRPr>
          </a:p>
          <a:p>
            <a:pPr marL="457200" indent="-457200">
              <a:buFontTx/>
              <a:buNone/>
              <a:defRPr/>
            </a:pPr>
            <a:endParaRPr lang="en-GB" sz="2000" kern="0" dirty="0">
              <a:solidFill>
                <a:schemeClr val="accent2"/>
              </a:solidFill>
              <a:cs typeface="Geneva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81856" y="5504348"/>
            <a:ext cx="7996237" cy="286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sz="1400" dirty="0">
                <a:solidFill>
                  <a:schemeClr val="accent2"/>
                </a:solidFill>
              </a:rPr>
              <a:t>Van Egmond,  2016</a:t>
            </a:r>
            <a:endParaRPr lang="nl-NL" sz="1400" i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martinevanegmondvoorkantproefschrift19 1 2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82" y="487362"/>
            <a:ext cx="2207185" cy="3108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24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286" y="0"/>
            <a:ext cx="9822541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accent2"/>
                </a:solidFill>
              </a:rPr>
              <a:t>3. Early vocational rehabilitation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659" y="1399721"/>
            <a:ext cx="7610671" cy="4071257"/>
          </a:xfrm>
        </p:spPr>
        <p:txBody>
          <a:bodyPr/>
          <a:lstStyle/>
          <a:p>
            <a:r>
              <a:rPr lang="en-GB" sz="2400" dirty="0"/>
              <a:t>Patients with acquired brain injuries</a:t>
            </a:r>
          </a:p>
          <a:p>
            <a:r>
              <a:rPr lang="en-GB" sz="2400" dirty="0"/>
              <a:t>Content:</a:t>
            </a:r>
          </a:p>
          <a:p>
            <a:pPr lvl="1"/>
            <a:r>
              <a:rPr lang="en-GB" sz="2000" dirty="0"/>
              <a:t>Stage 1:	Orientation on work</a:t>
            </a:r>
            <a:br>
              <a:rPr lang="en-GB" sz="2000" dirty="0"/>
            </a:br>
            <a:r>
              <a:rPr lang="en-GB" sz="2000" dirty="0"/>
              <a:t>		Intake treating physician and vocational specialist</a:t>
            </a:r>
          </a:p>
          <a:p>
            <a:pPr lvl="1"/>
            <a:r>
              <a:rPr lang="en-GB" sz="2000" dirty="0"/>
              <a:t>Stage 2:	Investigating the gap between patients’ abilities 			and work		</a:t>
            </a:r>
          </a:p>
          <a:p>
            <a:pPr lvl="1"/>
            <a:r>
              <a:rPr lang="en-GB" sz="2000" dirty="0"/>
              <a:t>Stage 3:	Work training</a:t>
            </a:r>
            <a:br>
              <a:rPr lang="en-GB" sz="2000" dirty="0"/>
            </a:br>
            <a:r>
              <a:rPr lang="en-GB" sz="2000" dirty="0"/>
              <a:t>		Patient</a:t>
            </a:r>
          </a:p>
          <a:p>
            <a:pPr lvl="1"/>
            <a:r>
              <a:rPr lang="en-GB" sz="2000" dirty="0"/>
              <a:t>Stage 4:	Finalising Early Vocational Rehabilitation</a:t>
            </a:r>
            <a:br>
              <a:rPr lang="en-GB" sz="2000" dirty="0"/>
            </a:br>
            <a:r>
              <a:rPr lang="en-GB" sz="2000" dirty="0"/>
              <a:t>		patient, employer and occupational physician</a:t>
            </a:r>
            <a:br>
              <a:rPr lang="en-GB" sz="2000" dirty="0"/>
            </a:br>
            <a:endParaRPr lang="en-GB" sz="2000" dirty="0"/>
          </a:p>
          <a:p>
            <a:endParaRPr lang="en-GB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1856" y="5504348"/>
            <a:ext cx="7996237" cy="286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sz="1400" dirty="0">
                <a:solidFill>
                  <a:schemeClr val="accent2"/>
                </a:solidFill>
              </a:rPr>
              <a:t>Van Velzen, 2016</a:t>
            </a:r>
            <a:endParaRPr lang="nl-NL" sz="1400" i="1" dirty="0">
              <a:solidFill>
                <a:schemeClr val="accent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97" y="2422832"/>
            <a:ext cx="916689" cy="1012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560" y="3526840"/>
            <a:ext cx="919447" cy="9703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03" y="1196128"/>
            <a:ext cx="995304" cy="10950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937" y="4648069"/>
            <a:ext cx="1240978" cy="9993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49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65238" y="893763"/>
            <a:ext cx="8247062" cy="48387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altLang="nl-NL" sz="22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nl-NL" altLang="nl-NL" sz="22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nl-NL" altLang="nl-NL" sz="2200" dirty="0">
              <a:solidFill>
                <a:schemeClr val="accent2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43339" y="578887"/>
            <a:ext cx="1028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43339" y="5417587"/>
            <a:ext cx="10287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43339" y="6179587"/>
            <a:ext cx="10287000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90287" y="0"/>
            <a:ext cx="8816644" cy="813961"/>
          </a:xfrm>
        </p:spPr>
        <p:txBody>
          <a:bodyPr/>
          <a:lstStyle/>
          <a:p>
            <a:r>
              <a:rPr lang="en-GB" sz="4000" b="1" dirty="0">
                <a:solidFill>
                  <a:schemeClr val="accent2"/>
                </a:solidFill>
              </a:rPr>
              <a:t>3. Results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4568" y="807487"/>
            <a:ext cx="6382416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Tx/>
              <a:buNone/>
              <a:defRPr/>
            </a:pPr>
            <a:r>
              <a:rPr lang="en-GB" sz="2200" b="1" kern="0" dirty="0">
                <a:cs typeface="Arial" pitchFamily="34" charset="0"/>
              </a:rPr>
              <a:t>Main results (Feasibility study)</a:t>
            </a:r>
            <a:endParaRPr lang="en-GB" sz="2200" b="1" kern="0" dirty="0">
              <a:cs typeface="Geneva" charset="0"/>
            </a:endParaRPr>
          </a:p>
          <a:p>
            <a:pPr>
              <a:defRPr/>
            </a:pPr>
            <a:endParaRPr lang="en-GB" sz="2000" kern="0" dirty="0">
              <a:ea typeface="ＭＳ Ｐゴシック"/>
              <a:cs typeface="Geneva" charset="0"/>
            </a:endParaRPr>
          </a:p>
          <a:p>
            <a:pPr>
              <a:defRPr/>
            </a:pPr>
            <a:r>
              <a:rPr lang="en-GB" sz="2000" kern="0" dirty="0">
                <a:ea typeface="ＭＳ Ｐゴシック"/>
                <a:cs typeface="Geneva" charset="0"/>
              </a:rPr>
              <a:t>N=23 patients</a:t>
            </a:r>
          </a:p>
          <a:p>
            <a:pPr>
              <a:defRPr/>
            </a:pPr>
            <a:r>
              <a:rPr lang="en-GB" altLang="en-US" sz="2000" kern="0" dirty="0">
                <a:ea typeface="MS PGothic" panose="020B0600070205080204" pitchFamily="34" charset="-128"/>
              </a:rPr>
              <a:t>Feasible</a:t>
            </a:r>
          </a:p>
          <a:p>
            <a:pPr>
              <a:defRPr/>
            </a:pPr>
            <a:r>
              <a:rPr lang="en-GB" altLang="en-US" sz="2000" kern="0" dirty="0">
                <a:ea typeface="MS PGothic" panose="020B0600070205080204" pitchFamily="34" charset="-128"/>
              </a:rPr>
              <a:t>Structured protocol used</a:t>
            </a:r>
          </a:p>
          <a:p>
            <a:pPr>
              <a:defRPr/>
            </a:pPr>
            <a:r>
              <a:rPr lang="en-GB" altLang="en-US" sz="2000" kern="0" dirty="0">
                <a:ea typeface="MS PGothic" panose="020B0600070205080204" pitchFamily="34" charset="-128"/>
              </a:rPr>
              <a:t>Information provided</a:t>
            </a:r>
          </a:p>
          <a:p>
            <a:pPr>
              <a:defRPr/>
            </a:pPr>
            <a:r>
              <a:rPr lang="en-GB" altLang="en-US" sz="2000" kern="0" dirty="0">
                <a:ea typeface="MS PGothic" panose="020B0600070205080204" pitchFamily="34" charset="-128"/>
              </a:rPr>
              <a:t>80-90% RTW within 12 months</a:t>
            </a:r>
          </a:p>
          <a:p>
            <a:pPr marL="0" indent="0">
              <a:buFontTx/>
              <a:buNone/>
              <a:defRPr/>
            </a:pPr>
            <a:endParaRPr lang="en-GB" sz="2000" kern="0" dirty="0">
              <a:ea typeface="ＭＳ Ｐゴシック"/>
              <a:cs typeface="Geneva" charset="0"/>
            </a:endParaRPr>
          </a:p>
          <a:p>
            <a:pPr marL="0" indent="0">
              <a:buFontTx/>
              <a:buNone/>
              <a:defRPr/>
            </a:pPr>
            <a:r>
              <a:rPr lang="en-GB" sz="2000" b="1" kern="0" dirty="0">
                <a:ea typeface="ＭＳ Ｐゴシック"/>
                <a:cs typeface="Geneva" charset="0"/>
              </a:rPr>
              <a:t>Barriers</a:t>
            </a:r>
          </a:p>
          <a:p>
            <a:pPr>
              <a:defRPr/>
            </a:pPr>
            <a:r>
              <a:rPr lang="en-GB" sz="2000" kern="0" dirty="0">
                <a:ea typeface="ＭＳ Ｐゴシック"/>
                <a:cs typeface="Geneva" charset="0"/>
              </a:rPr>
              <a:t>Not enough time, not enough contacts</a:t>
            </a:r>
          </a:p>
          <a:p>
            <a:pPr>
              <a:defRPr/>
            </a:pPr>
            <a:r>
              <a:rPr lang="en-GB" sz="2000" kern="0" dirty="0">
                <a:ea typeface="ＭＳ Ｐゴシック"/>
                <a:cs typeface="Geneva" charset="0"/>
              </a:rPr>
              <a:t>Connection between work requirements and work training should be improved </a:t>
            </a:r>
          </a:p>
          <a:p>
            <a:pPr>
              <a:defRPr/>
            </a:pPr>
            <a:r>
              <a:rPr lang="en-GB" sz="2000" kern="0" dirty="0">
                <a:ea typeface="ＭＳ Ｐゴシック"/>
                <a:cs typeface="Geneva" charset="0"/>
              </a:rPr>
              <a:t>Difficult to implement in usual care</a:t>
            </a:r>
          </a:p>
          <a:p>
            <a:pPr marL="457200" indent="-457200">
              <a:defRPr/>
            </a:pPr>
            <a:endParaRPr lang="en-GB" sz="2000" kern="0" dirty="0">
              <a:cs typeface="Geneva" charset="0"/>
            </a:endParaRPr>
          </a:p>
          <a:p>
            <a:pPr marL="457200" indent="-457200">
              <a:buFontTx/>
              <a:buNone/>
              <a:defRPr/>
            </a:pPr>
            <a:endParaRPr lang="en-GB" sz="2000" kern="0" dirty="0">
              <a:solidFill>
                <a:schemeClr val="accent2"/>
              </a:solidFill>
              <a:cs typeface="Geneva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00240" y="5547010"/>
            <a:ext cx="7996237" cy="286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sz="1400" dirty="0">
                <a:solidFill>
                  <a:schemeClr val="accent2"/>
                </a:solidFill>
              </a:rPr>
              <a:t>Van Velzen,  2016</a:t>
            </a:r>
            <a:endParaRPr lang="nl-NL" sz="1400" i="1" dirty="0">
              <a:solidFill>
                <a:schemeClr val="accent2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86" y="1359243"/>
            <a:ext cx="3485492" cy="26269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825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286" y="0"/>
            <a:ext cx="9822541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accent2"/>
                </a:solidFill>
              </a:rPr>
              <a:t>4. </a:t>
            </a:r>
            <a:r>
              <a:rPr lang="en-US" sz="4000" b="1" dirty="0">
                <a:solidFill>
                  <a:schemeClr val="accent2"/>
                </a:solidFill>
              </a:rPr>
              <a:t>Workers with Rheumatoid Arthritis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222" y="1130938"/>
            <a:ext cx="7326465" cy="4071257"/>
          </a:xfrm>
        </p:spPr>
        <p:txBody>
          <a:bodyPr/>
          <a:lstStyle/>
          <a:p>
            <a:r>
              <a:rPr lang="en-US" sz="2400" dirty="0"/>
              <a:t>Patients with rheumatoid arthritis, with a job</a:t>
            </a:r>
          </a:p>
          <a:p>
            <a:r>
              <a:rPr lang="en-US" sz="2400" dirty="0"/>
              <a:t>Having work difficulties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Integrated care: </a:t>
            </a:r>
          </a:p>
          <a:p>
            <a:pPr lvl="1"/>
            <a:r>
              <a:rPr lang="en-US" sz="2000" dirty="0"/>
              <a:t>Multidisciplinary team with occupational physician, occupational therapist, patient’s own rheumatologist</a:t>
            </a:r>
          </a:p>
          <a:p>
            <a:pPr lvl="1"/>
            <a:r>
              <a:rPr lang="en-US" sz="2000" dirty="0"/>
              <a:t>Treatment plan based on active participation</a:t>
            </a:r>
          </a:p>
          <a:p>
            <a:r>
              <a:rPr lang="en-US" sz="2400" dirty="0"/>
              <a:t>Workplace intervention:</a:t>
            </a:r>
          </a:p>
          <a:p>
            <a:pPr lvl="1"/>
            <a:r>
              <a:rPr lang="en-US" sz="2000" dirty="0"/>
              <a:t>Consensus between patient and supervisor regarding feasible solutions for obstacles for functioning at work 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GB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1856" y="5504348"/>
            <a:ext cx="7996237" cy="286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sz="1400" dirty="0">
                <a:solidFill>
                  <a:schemeClr val="accent2"/>
                </a:solidFill>
              </a:rPr>
              <a:t>Van </a:t>
            </a:r>
            <a:r>
              <a:rPr lang="nl-NL" sz="1400" dirty="0" err="1">
                <a:solidFill>
                  <a:schemeClr val="accent2"/>
                </a:solidFill>
              </a:rPr>
              <a:t>Vlisteren</a:t>
            </a:r>
            <a:r>
              <a:rPr lang="nl-NL" sz="1400" dirty="0">
                <a:solidFill>
                  <a:schemeClr val="accent2"/>
                </a:solidFill>
              </a:rPr>
              <a:t>,  2016</a:t>
            </a:r>
            <a:endParaRPr lang="nl-NL" sz="1400" i="1" dirty="0">
              <a:solidFill>
                <a:schemeClr val="accent2"/>
              </a:solidFill>
            </a:endParaRPr>
          </a:p>
        </p:txBody>
      </p:sp>
      <p:pic>
        <p:nvPicPr>
          <p:cNvPr id="5" name="Picture 2" descr="http://d2lkacpp4m5oo7.cloudfront.net/wp-content/uploads/2013/12/intra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54" y="2420365"/>
            <a:ext cx="2793935" cy="2029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>
                <a:solidFill>
                  <a:schemeClr val="accent2"/>
                </a:solidFill>
                <a:latin typeface="Arial" charset="0"/>
              </a:rPr>
              <a:t>Overview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6106" y="1112323"/>
            <a:ext cx="9258300" cy="37430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AutoNum type="arabicParenR"/>
              <a:defRPr/>
            </a:pPr>
            <a:endParaRPr lang="en-US" sz="2400" dirty="0"/>
          </a:p>
          <a:p>
            <a:pPr marL="457200" indent="-457200">
              <a:buFontTx/>
              <a:buAutoNum type="arabicParenR"/>
              <a:defRPr/>
            </a:pPr>
            <a:r>
              <a:rPr lang="en-US" sz="2400" dirty="0"/>
              <a:t>Getting insight in the work participation of employees with a chronic disease and its societal impact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400" dirty="0"/>
              <a:t>Identifying factors which are associated with return to work and work participation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400" dirty="0"/>
              <a:t>Interventions to support work participation in employees with a chronic disease</a:t>
            </a:r>
          </a:p>
          <a:p>
            <a:pPr marL="0" indent="0">
              <a:buNone/>
              <a:defRPr/>
            </a:pPr>
            <a:endParaRPr lang="nl-NL" altLang="nl-NL" sz="2400" dirty="0"/>
          </a:p>
          <a:p>
            <a:r>
              <a:rPr lang="en-GB" sz="2400" dirty="0">
                <a:latin typeface="Arial" charset="0"/>
              </a:rPr>
              <a:t>Statements</a:t>
            </a:r>
          </a:p>
          <a:p>
            <a:endParaRPr lang="en-GB" sz="2400" dirty="0">
              <a:latin typeface="Arial" charset="0"/>
            </a:endParaRPr>
          </a:p>
          <a:p>
            <a:endParaRPr lang="en-GB" sz="2400" dirty="0">
              <a:latin typeface="Arial" charset="0"/>
            </a:endParaRPr>
          </a:p>
          <a:p>
            <a:endParaRPr lang="en-GB" sz="2400" dirty="0">
              <a:latin typeface="Arial" charset="0"/>
            </a:endParaRPr>
          </a:p>
          <a:p>
            <a:endParaRPr lang="en-GB" sz="2400" dirty="0">
              <a:latin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19040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65238" y="893763"/>
            <a:ext cx="8247062" cy="48387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altLang="nl-NL" sz="22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nl-NL" altLang="nl-NL" sz="22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nl-NL" altLang="nl-NL" sz="2200" dirty="0">
              <a:solidFill>
                <a:schemeClr val="accent2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43339" y="578887"/>
            <a:ext cx="1028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43339" y="5417587"/>
            <a:ext cx="10287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43339" y="6179587"/>
            <a:ext cx="10287000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90287" y="0"/>
            <a:ext cx="8816644" cy="813961"/>
          </a:xfrm>
        </p:spPr>
        <p:txBody>
          <a:bodyPr/>
          <a:lstStyle/>
          <a:p>
            <a:pPr algn="l"/>
            <a:r>
              <a:rPr lang="en-GB" sz="4000" b="1" dirty="0">
                <a:solidFill>
                  <a:schemeClr val="accent2"/>
                </a:solidFill>
              </a:rPr>
              <a:t>4. Results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0870" y="1052514"/>
            <a:ext cx="8668416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Tx/>
              <a:buNone/>
              <a:defRPr/>
            </a:pPr>
            <a:r>
              <a:rPr lang="en-GB" sz="2200" b="1" kern="0" dirty="0">
                <a:cs typeface="Arial" pitchFamily="34" charset="0"/>
              </a:rPr>
              <a:t>Main results (RCT)</a:t>
            </a:r>
            <a:endParaRPr lang="en-GB" sz="2200" b="1" kern="0" dirty="0">
              <a:cs typeface="Geneva" charset="0"/>
            </a:endParaRPr>
          </a:p>
          <a:p>
            <a:pPr>
              <a:defRPr/>
            </a:pPr>
            <a:endParaRPr lang="en-US" sz="2000" kern="0" dirty="0">
              <a:ea typeface="ＭＳ Ｐゴシック"/>
              <a:cs typeface="Geneva" charset="0"/>
            </a:endParaRPr>
          </a:p>
          <a:p>
            <a:pPr>
              <a:defRPr/>
            </a:pPr>
            <a:r>
              <a:rPr lang="en-US" sz="2000" kern="0" dirty="0">
                <a:ea typeface="ＭＳ Ｐゴシック"/>
                <a:cs typeface="Geneva" charset="0"/>
              </a:rPr>
              <a:t>N=150 patients rheumatoid arthritis</a:t>
            </a:r>
          </a:p>
          <a:p>
            <a:pPr>
              <a:defRPr/>
            </a:pPr>
            <a:r>
              <a:rPr lang="en-GB" altLang="en-US" sz="2000" kern="0" dirty="0">
                <a:ea typeface="MS PGothic" panose="020B0600070205080204" pitchFamily="34" charset="-128"/>
              </a:rPr>
              <a:t>Primary outcome at-work productivity loss in hours per week</a:t>
            </a:r>
          </a:p>
          <a:p>
            <a:pPr>
              <a:buFontTx/>
              <a:buNone/>
              <a:defRPr/>
            </a:pPr>
            <a:r>
              <a:rPr lang="en-GB" altLang="en-US" sz="2000" kern="0" dirty="0">
                <a:ea typeface="MS PGothic" panose="020B0600070205080204" pitchFamily="34" charset="-128"/>
              </a:rPr>
              <a:t>	No change (intervention group) versus 0.1h less loss (control group)</a:t>
            </a:r>
          </a:p>
          <a:p>
            <a:pPr>
              <a:buFontTx/>
              <a:buNone/>
            </a:pPr>
            <a:r>
              <a:rPr lang="en-GB" altLang="en-US" sz="2000" kern="0" dirty="0">
                <a:ea typeface="MS PGothic" panose="020B0600070205080204" pitchFamily="34" charset="-128"/>
              </a:rPr>
              <a:t>	</a:t>
            </a:r>
            <a:r>
              <a:rPr lang="en-US" sz="2000" dirty="0"/>
              <a:t>B: 0.24 (95 % CI −0.43 to 0.90)</a:t>
            </a:r>
            <a:r>
              <a:rPr lang="en-GB" altLang="en-US" sz="2000" kern="0" dirty="0">
                <a:ea typeface="MS PGothic" panose="020B0600070205080204" pitchFamily="34" charset="-128"/>
              </a:rPr>
              <a:t>, no significant effect</a:t>
            </a:r>
          </a:p>
          <a:p>
            <a:pPr>
              <a:buFontTx/>
              <a:buNone/>
            </a:pPr>
            <a:r>
              <a:rPr lang="en-GB" altLang="en-US" sz="2000" kern="0" dirty="0">
                <a:ea typeface="MS PGothic" panose="020B0600070205080204" pitchFamily="34" charset="-128"/>
              </a:rPr>
              <a:t>	Improvement of </a:t>
            </a:r>
            <a:r>
              <a:rPr lang="en-GB" altLang="en-US" sz="2000" kern="0">
                <a:ea typeface="MS PGothic" panose="020B0600070205080204" pitchFamily="34" charset="-128"/>
              </a:rPr>
              <a:t>supervisor support</a:t>
            </a:r>
          </a:p>
          <a:p>
            <a:pPr>
              <a:buFontTx/>
              <a:buNone/>
            </a:pPr>
            <a:endParaRPr lang="en-GB" sz="2000" kern="0" dirty="0">
              <a:ea typeface="ＭＳ Ｐゴシック"/>
              <a:cs typeface="Geneva" charset="0"/>
            </a:endParaRPr>
          </a:p>
          <a:p>
            <a:pPr marL="0" indent="0">
              <a:buFontTx/>
              <a:buNone/>
              <a:defRPr/>
            </a:pPr>
            <a:r>
              <a:rPr lang="en-GB" sz="2000" b="1" kern="0" dirty="0">
                <a:ea typeface="ＭＳ Ｐゴシック"/>
                <a:cs typeface="Geneva" charset="0"/>
              </a:rPr>
              <a:t>Barriers</a:t>
            </a:r>
          </a:p>
          <a:p>
            <a:r>
              <a:rPr lang="en-US" sz="2000" dirty="0"/>
              <a:t>Relatively mild degree of limitations in work functioning </a:t>
            </a:r>
          </a:p>
          <a:p>
            <a:r>
              <a:rPr lang="en-US" altLang="en-US" sz="2000" kern="0" dirty="0">
                <a:cs typeface="Geneva" charset="0"/>
              </a:rPr>
              <a:t>Vulnerable groups not included ?</a:t>
            </a:r>
          </a:p>
          <a:p>
            <a:pPr>
              <a:defRPr/>
            </a:pPr>
            <a:endParaRPr lang="en-GB" sz="2000" kern="0" dirty="0">
              <a:ea typeface="ＭＳ Ｐゴシック"/>
              <a:cs typeface="Geneva" charset="0"/>
            </a:endParaRPr>
          </a:p>
          <a:p>
            <a:pPr marL="457200" indent="-457200">
              <a:defRPr/>
            </a:pPr>
            <a:endParaRPr lang="en-GB" sz="2000" kern="0" dirty="0">
              <a:cs typeface="Geneva" charset="0"/>
            </a:endParaRPr>
          </a:p>
          <a:p>
            <a:pPr marL="457200" indent="-457200">
              <a:buFontTx/>
              <a:buNone/>
              <a:defRPr/>
            </a:pPr>
            <a:endParaRPr lang="en-GB" sz="2000" kern="0" dirty="0">
              <a:solidFill>
                <a:schemeClr val="accent2"/>
              </a:solidFill>
              <a:cs typeface="Geneva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81856" y="5504348"/>
            <a:ext cx="7996237" cy="286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sz="1400" dirty="0">
                <a:solidFill>
                  <a:schemeClr val="accent2"/>
                </a:solidFill>
              </a:rPr>
              <a:t>Van </a:t>
            </a:r>
            <a:r>
              <a:rPr lang="nl-NL" sz="1400" dirty="0" err="1">
                <a:solidFill>
                  <a:schemeClr val="accent2"/>
                </a:solidFill>
              </a:rPr>
              <a:t>Vlisteren</a:t>
            </a:r>
            <a:r>
              <a:rPr lang="nl-NL" sz="1400" dirty="0">
                <a:solidFill>
                  <a:schemeClr val="accent2"/>
                </a:solidFill>
              </a:rPr>
              <a:t>,  2016</a:t>
            </a:r>
            <a:endParaRPr lang="nl-NL" sz="1400" i="1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Afbeeldingsresultaat voor rheumatoid arthr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86" y="148281"/>
            <a:ext cx="3508435" cy="1964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03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>
                <a:solidFill>
                  <a:schemeClr val="accent2"/>
                </a:solidFill>
                <a:latin typeface="Arial" charset="0"/>
              </a:rPr>
              <a:t>Summary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8463" y="1322388"/>
            <a:ext cx="9258300" cy="37430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0"/>
              </a:spcBef>
            </a:pPr>
            <a:r>
              <a:rPr lang="en-GB" sz="2400" b="1" dirty="0">
                <a:latin typeface="Arial" charset="0"/>
              </a:rPr>
              <a:t>Multidisciplinary</a:t>
            </a:r>
            <a:r>
              <a:rPr lang="en-GB" sz="2400" dirty="0">
                <a:latin typeface="Arial" charset="0"/>
              </a:rPr>
              <a:t> interventions have shown to effective in enhancing return-to-work in reviews</a:t>
            </a:r>
          </a:p>
          <a:p>
            <a:pPr lvl="1">
              <a:spcBef>
                <a:spcPts val="0"/>
              </a:spcBef>
            </a:pPr>
            <a:endParaRPr lang="en-GB" sz="2400" dirty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en-GB" sz="2400" dirty="0">
                <a:latin typeface="Arial" charset="0"/>
              </a:rPr>
              <a:t>Difficult to include </a:t>
            </a:r>
            <a:r>
              <a:rPr lang="en-GB" sz="2400" b="1" dirty="0">
                <a:latin typeface="Arial" charset="0"/>
              </a:rPr>
              <a:t>vulnerable groups </a:t>
            </a:r>
            <a:r>
              <a:rPr lang="en-GB" sz="2400" dirty="0">
                <a:latin typeface="Arial" charset="0"/>
              </a:rPr>
              <a:t>in interventions, but they might need it most</a:t>
            </a:r>
          </a:p>
          <a:p>
            <a:pPr lvl="1">
              <a:spcBef>
                <a:spcPts val="0"/>
              </a:spcBef>
            </a:pPr>
            <a:endParaRPr lang="en-GB" sz="2400" dirty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en-GB" sz="2400" dirty="0">
                <a:latin typeface="Arial" charset="0"/>
              </a:rPr>
              <a:t>Difficult to include the</a:t>
            </a:r>
            <a:r>
              <a:rPr lang="en-GB" sz="2400" b="1" dirty="0">
                <a:latin typeface="Arial" charset="0"/>
              </a:rPr>
              <a:t> workplace </a:t>
            </a:r>
            <a:r>
              <a:rPr lang="en-GB" sz="2400" dirty="0">
                <a:latin typeface="Arial" charset="0"/>
              </a:rPr>
              <a:t>in interventions and the role of </a:t>
            </a:r>
            <a:r>
              <a:rPr lang="en-GB" sz="2400" b="1" dirty="0">
                <a:latin typeface="Arial" charset="0"/>
              </a:rPr>
              <a:t>employer</a:t>
            </a:r>
            <a:r>
              <a:rPr lang="en-GB" sz="2400" dirty="0">
                <a:latin typeface="Arial" charset="0"/>
              </a:rPr>
              <a:t> needs more attention</a:t>
            </a:r>
          </a:p>
          <a:p>
            <a:pPr lvl="1">
              <a:spcBef>
                <a:spcPts val="0"/>
              </a:spcBef>
            </a:pPr>
            <a:endParaRPr lang="en-GB" sz="2400" dirty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en-GB" sz="2400" b="1" dirty="0">
                <a:latin typeface="Arial" charset="0"/>
              </a:rPr>
              <a:t>Communication</a:t>
            </a:r>
            <a:r>
              <a:rPr lang="en-GB" sz="2400" dirty="0">
                <a:latin typeface="Arial" charset="0"/>
              </a:rPr>
              <a:t> between stake holders needs to be enhanced and </a:t>
            </a:r>
            <a:r>
              <a:rPr lang="en-GB" sz="2400" b="1" dirty="0">
                <a:latin typeface="Arial" charset="0"/>
              </a:rPr>
              <a:t>health care </a:t>
            </a:r>
            <a:r>
              <a:rPr lang="en-GB" sz="2400" dirty="0">
                <a:latin typeface="Arial" charset="0"/>
              </a:rPr>
              <a:t>providers should be included in return-to-work issues</a:t>
            </a:r>
          </a:p>
          <a:p>
            <a:endParaRPr lang="en-GB" dirty="0">
              <a:latin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8296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575" y="274638"/>
            <a:ext cx="10131424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44500" algn="l"/>
              </a:tabLst>
            </a:pPr>
            <a:r>
              <a:rPr lang="nl-NL" sz="4000" b="1" dirty="0" err="1">
                <a:solidFill>
                  <a:schemeClr val="accent2"/>
                </a:solidFill>
                <a:latin typeface="Arial" charset="0"/>
              </a:rPr>
              <a:t>Conclusion</a:t>
            </a:r>
            <a:endParaRPr lang="nl-NL" sz="4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8472" y="1072663"/>
            <a:ext cx="9836425" cy="182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latin typeface="Arial" charset="0"/>
              </a:rPr>
              <a:t>Number of workers with a chronic disease is </a:t>
            </a:r>
            <a:r>
              <a:rPr lang="en-GB" sz="2400" b="1" dirty="0">
                <a:latin typeface="Arial" charset="0"/>
              </a:rPr>
              <a:t>increasing</a:t>
            </a:r>
          </a:p>
          <a:p>
            <a:pPr lvl="1">
              <a:spcBef>
                <a:spcPts val="0"/>
              </a:spcBef>
            </a:pPr>
            <a:endParaRPr lang="en-GB" sz="2400" dirty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en-GB" sz="2400" dirty="0">
                <a:latin typeface="Arial" charset="0"/>
              </a:rPr>
              <a:t>Return to work can be difficult</a:t>
            </a:r>
          </a:p>
          <a:p>
            <a:pPr lvl="1">
              <a:spcBef>
                <a:spcPts val="0"/>
              </a:spcBef>
            </a:pPr>
            <a:endParaRPr lang="en-GB" sz="2400" dirty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en-GB" sz="2400" b="1" dirty="0">
                <a:latin typeface="Arial" charset="0"/>
              </a:rPr>
              <a:t>Multidisciplinary interventions </a:t>
            </a:r>
            <a:r>
              <a:rPr lang="en-GB" sz="2400" dirty="0">
                <a:latin typeface="Arial" charset="0"/>
              </a:rPr>
              <a:t>to support RTW can be effective</a:t>
            </a:r>
          </a:p>
          <a:p>
            <a:pPr lvl="1">
              <a:spcBef>
                <a:spcPts val="0"/>
              </a:spcBef>
            </a:pPr>
            <a:endParaRPr lang="en-GB" sz="2400" dirty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en-GB" sz="2400" dirty="0">
                <a:latin typeface="Arial" charset="0"/>
              </a:rPr>
              <a:t>Need for inclusion of multiple stake holders including </a:t>
            </a:r>
            <a:r>
              <a:rPr lang="en-GB" sz="2400" b="1" dirty="0">
                <a:latin typeface="Arial" charset="0"/>
              </a:rPr>
              <a:t>health care providers </a:t>
            </a:r>
            <a:r>
              <a:rPr lang="en-GB" sz="2400" dirty="0">
                <a:latin typeface="Arial" charset="0"/>
              </a:rPr>
              <a:t>and</a:t>
            </a:r>
            <a:r>
              <a:rPr lang="en-GB" sz="2400" b="1" dirty="0">
                <a:latin typeface="Arial" charset="0"/>
              </a:rPr>
              <a:t> employers</a:t>
            </a:r>
          </a:p>
          <a:p>
            <a:pPr lvl="1">
              <a:spcBef>
                <a:spcPts val="0"/>
              </a:spcBef>
            </a:pPr>
            <a:endParaRPr lang="en-GB" sz="2400" dirty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en-GB" sz="2400" dirty="0">
                <a:latin typeface="Arial" charset="0"/>
              </a:rPr>
              <a:t>Need for inclusion of </a:t>
            </a:r>
            <a:br>
              <a:rPr lang="en-GB" sz="2400" dirty="0">
                <a:latin typeface="Arial" charset="0"/>
              </a:rPr>
            </a:br>
            <a:r>
              <a:rPr lang="en-GB" sz="2400" b="1" dirty="0">
                <a:latin typeface="Arial" charset="0"/>
              </a:rPr>
              <a:t>vulnerable groups</a:t>
            </a:r>
          </a:p>
          <a:p>
            <a:pPr lvl="1">
              <a:spcBef>
                <a:spcPts val="0"/>
              </a:spcBef>
            </a:pPr>
            <a:endParaRPr lang="en-GB" sz="2400" dirty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en-GB" sz="2400" dirty="0">
              <a:latin typeface="Arial" charset="0"/>
            </a:endParaRPr>
          </a:p>
        </p:txBody>
      </p:sp>
      <p:pic>
        <p:nvPicPr>
          <p:cNvPr id="4" name="Picture 2" descr="C:\Users\agdeboer\AppData\Local\Microsoft\Windows\Temporary Internet Files\Content.Outlook\HRR4BMN1\shutterstock_241319935 (SPH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88" y="3978875"/>
            <a:ext cx="4421436" cy="157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820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2"/>
          <p:cNvSpPr txBox="1">
            <a:spLocks noChangeArrowheads="1"/>
          </p:cNvSpPr>
          <p:nvPr/>
        </p:nvSpPr>
        <p:spPr bwMode="auto">
          <a:xfrm>
            <a:off x="5548908" y="2259014"/>
            <a:ext cx="4455914" cy="270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6800" rIns="4680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3200" b="1" dirty="0" err="1">
                <a:solidFill>
                  <a:srgbClr val="FF0000"/>
                </a:solidFill>
                <a:latin typeface="Verdana" pitchFamily="34" charset="0"/>
              </a:rPr>
              <a:t>Thank</a:t>
            </a:r>
            <a:r>
              <a:rPr lang="nl-NL" sz="3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nl-NL" sz="3200" b="1" dirty="0" err="1">
                <a:solidFill>
                  <a:srgbClr val="FF0000"/>
                </a:solidFill>
                <a:latin typeface="Verdana" pitchFamily="34" charset="0"/>
              </a:rPr>
              <a:t>you</a:t>
            </a:r>
            <a:r>
              <a:rPr lang="nl-NL" sz="3200" b="1" dirty="0">
                <a:solidFill>
                  <a:srgbClr val="FF0000"/>
                </a:solidFill>
                <a:latin typeface="Verdana" pitchFamily="34" charset="0"/>
              </a:rPr>
              <a:t>!</a:t>
            </a:r>
          </a:p>
          <a:p>
            <a:pPr algn="ctr" eaLnBrk="0" hangingPunct="0">
              <a:spcBef>
                <a:spcPct val="50000"/>
              </a:spcBef>
            </a:pPr>
            <a:endParaRPr lang="nl-NL" sz="3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nl-NL" sz="2800" b="1" dirty="0">
                <a:solidFill>
                  <a:srgbClr val="FF0000"/>
                </a:solidFill>
                <a:latin typeface="Verdana" pitchFamily="34" charset="0"/>
              </a:rPr>
              <a:t>a.g.deboer@amc.nl</a:t>
            </a:r>
          </a:p>
          <a:p>
            <a:pPr algn="ctr" eaLnBrk="0" hangingPunct="0">
              <a:spcBef>
                <a:spcPct val="50000"/>
              </a:spcBef>
            </a:pPr>
            <a:endParaRPr lang="nl-NL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84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575" y="274638"/>
            <a:ext cx="10131424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44500" algn="l"/>
              </a:tabLst>
            </a:pPr>
            <a:r>
              <a:rPr lang="nl-NL" sz="4000" b="1" dirty="0">
                <a:solidFill>
                  <a:schemeClr val="accent2"/>
                </a:solidFill>
                <a:latin typeface="Arial" charset="0"/>
              </a:rPr>
              <a:t>Statements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8473" y="1072663"/>
            <a:ext cx="9144446" cy="182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latin typeface="Arial" charset="0"/>
              </a:rPr>
              <a:t>“One size fits all” excludes vulnerable groups in interventions aiming at RTW for workers with a chronic disease.</a:t>
            </a:r>
            <a:br>
              <a:rPr lang="en-GB" sz="2400" dirty="0">
                <a:latin typeface="Arial" charset="0"/>
              </a:rPr>
            </a:br>
            <a:r>
              <a:rPr lang="en-GB" sz="2400" i="1" dirty="0">
                <a:latin typeface="Arial" charset="0"/>
              </a:rPr>
              <a:t>Selection</a:t>
            </a:r>
            <a:r>
              <a:rPr lang="en-GB" sz="2400" dirty="0">
                <a:latin typeface="Arial" charset="0"/>
              </a:rPr>
              <a:t> of vulnerable workers with a chronic disease eligible for interventions is </a:t>
            </a:r>
            <a:r>
              <a:rPr lang="en-GB" sz="2400" i="1" dirty="0">
                <a:latin typeface="Arial" charset="0"/>
              </a:rPr>
              <a:t>inevitable</a:t>
            </a:r>
            <a:r>
              <a:rPr lang="en-GB" sz="2400" dirty="0">
                <a:latin typeface="Arial" charset="0"/>
              </a:rPr>
              <a:t>. </a:t>
            </a:r>
          </a:p>
          <a:p>
            <a:pPr lvl="1">
              <a:spcBef>
                <a:spcPts val="0"/>
              </a:spcBef>
            </a:pPr>
            <a:endParaRPr lang="en-GB" sz="2400" dirty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en-GB" sz="2400" dirty="0">
                <a:latin typeface="Arial" charset="0"/>
              </a:rPr>
              <a:t>“Work” has to be an essential part of clinical care. </a:t>
            </a:r>
          </a:p>
          <a:p>
            <a:pPr lvl="1">
              <a:spcBef>
                <a:spcPts val="0"/>
              </a:spcBef>
            </a:pPr>
            <a:endParaRPr lang="en-GB" sz="2400" dirty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en-GB" sz="2400">
                <a:latin typeface="Arial" charset="0"/>
              </a:rPr>
              <a:t>Work is </a:t>
            </a:r>
            <a:r>
              <a:rPr lang="en-GB" sz="2400" dirty="0">
                <a:latin typeface="Arial" charset="0"/>
              </a:rPr>
              <a:t>essential for everybody.</a:t>
            </a:r>
          </a:p>
          <a:p>
            <a:pPr lvl="1">
              <a:spcBef>
                <a:spcPts val="0"/>
              </a:spcBef>
            </a:pPr>
            <a:endParaRPr lang="en-GB" sz="2400" dirty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en-GB" sz="2400" dirty="0">
                <a:latin typeface="Arial" charset="0"/>
              </a:rPr>
              <a:t>Disease-generic interventions are sufficient and disease-specific interventions are unnecessary. </a:t>
            </a:r>
          </a:p>
        </p:txBody>
      </p:sp>
    </p:spTree>
    <p:extLst>
      <p:ext uri="{BB962C8B-B14F-4D97-AF65-F5344CB8AC3E}">
        <p14:creationId xmlns:p14="http://schemas.microsoft.com/office/powerpoint/2010/main" val="588963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6405" y="1695665"/>
            <a:ext cx="5094709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Arial" charset="0"/>
              </a:rPr>
              <a:t>Patients of working age with a chronic disease</a:t>
            </a:r>
            <a:br>
              <a:rPr lang="en-GB" sz="4000" b="1" dirty="0">
                <a:solidFill>
                  <a:schemeClr val="accent2"/>
                </a:solidFill>
                <a:latin typeface="Arial" charset="0"/>
              </a:rPr>
            </a:br>
            <a:r>
              <a:rPr lang="en-GB" sz="4000" b="1" dirty="0">
                <a:solidFill>
                  <a:schemeClr val="accent2"/>
                </a:solidFill>
                <a:latin typeface="Arial" charset="0"/>
              </a:rPr>
              <a:t>and their work participation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1697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>
                <a:solidFill>
                  <a:schemeClr val="accent2"/>
                </a:solidFill>
                <a:latin typeface="Arial" charset="0"/>
              </a:rPr>
              <a:t>Prevalence of chronic disease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124" name="Picture 4" descr="Afbeeldingsresultaat voor prevalence of chronic disease and disability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44" y="1039023"/>
            <a:ext cx="3968063" cy="41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8225" y="5600016"/>
            <a:ext cx="7996237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dirty="0">
                <a:solidFill>
                  <a:schemeClr val="accent2"/>
                </a:solidFill>
              </a:rPr>
              <a:t> Source: WHO  </a:t>
            </a:r>
          </a:p>
        </p:txBody>
      </p:sp>
      <p:pic>
        <p:nvPicPr>
          <p:cNvPr id="5130" name="Picture 10" descr="Afbeeldingsresultaat voor global health and ageing w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1" y="1162329"/>
            <a:ext cx="3325659" cy="192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fbeeldingsresultaat voor global health and ageing w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0" y="3560278"/>
            <a:ext cx="3325659" cy="20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5143500" y="5234093"/>
            <a:ext cx="5143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Prevalence of Chronic Disease and Disability among Men and Women Aged 50-74 Years in the United States, England, and Europe.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0763541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0142" y="101644"/>
            <a:ext cx="9860692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Arial" charset="0"/>
              </a:rPr>
              <a:t>Increase of workers with chronic disease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23177" y="1347102"/>
            <a:ext cx="9258300" cy="37430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z="2400" dirty="0">
                <a:latin typeface="Arial" pitchFamily="34" charset="0"/>
                <a:cs typeface="Arial" pitchFamily="34" charset="0"/>
              </a:rPr>
              <a:t>Increase of patients of working age with a chronic disease</a:t>
            </a:r>
          </a:p>
          <a:p>
            <a:pPr lvl="1"/>
            <a:r>
              <a:rPr lang="en-GB" sz="2400" dirty="0">
                <a:latin typeface="Arial" charset="0"/>
              </a:rPr>
              <a:t>Better treatment  and higher survival rates</a:t>
            </a:r>
          </a:p>
          <a:p>
            <a:pPr lvl="1"/>
            <a:r>
              <a:rPr lang="en-GB" sz="2400" dirty="0">
                <a:latin typeface="Arial" charset="0"/>
              </a:rPr>
              <a:t>Ageing (working) population</a:t>
            </a:r>
          </a:p>
          <a:p>
            <a:pPr lvl="1"/>
            <a:r>
              <a:rPr lang="en-GB" sz="2400" dirty="0">
                <a:latin typeface="Arial" charset="0"/>
              </a:rPr>
              <a:t>Higher pension age</a:t>
            </a:r>
          </a:p>
          <a:p>
            <a:pPr lvl="1"/>
            <a:endParaRPr lang="en-GB" sz="2400" dirty="0">
              <a:latin typeface="Arial" charset="0"/>
            </a:endParaRPr>
          </a:p>
          <a:p>
            <a:pPr lvl="1"/>
            <a:r>
              <a:rPr lang="en-GB" sz="2400" dirty="0">
                <a:latin typeface="Arial" charset="0"/>
              </a:rPr>
              <a:t>In the Netherlands 5.3 million people of working age with a chronic disease or impairment (32%) </a:t>
            </a:r>
          </a:p>
          <a:p>
            <a:pPr lvl="1"/>
            <a:r>
              <a:rPr lang="en-GB" sz="2400" dirty="0">
                <a:latin typeface="Arial" charset="0"/>
              </a:rPr>
              <a:t>Expectation in 2030: 7 million people</a:t>
            </a:r>
          </a:p>
          <a:p>
            <a:pPr lvl="1"/>
            <a:endParaRPr lang="en-GB" sz="2400" dirty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en-GB" sz="2400" b="1" dirty="0">
                <a:latin typeface="Arial" charset="0"/>
              </a:rPr>
              <a:t>Societal participation </a:t>
            </a:r>
            <a:r>
              <a:rPr lang="en-GB" sz="2400" dirty="0">
                <a:latin typeface="Arial" charset="0"/>
              </a:rPr>
              <a:t>becoming more important</a:t>
            </a:r>
          </a:p>
          <a:p>
            <a:endParaRPr lang="nl-NL" dirty="0">
              <a:latin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05456" y="5637086"/>
            <a:ext cx="2756051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sz="1200" dirty="0">
                <a:solidFill>
                  <a:schemeClr val="accent2"/>
                </a:solidFill>
              </a:rPr>
              <a:t>Nationaal Kompas, EUROSTAT  </a:t>
            </a:r>
          </a:p>
        </p:txBody>
      </p:sp>
      <p:sp>
        <p:nvSpPr>
          <p:cNvPr id="7" name="PIJL-OMHOOG 6"/>
          <p:cNvSpPr/>
          <p:nvPr/>
        </p:nvSpPr>
        <p:spPr bwMode="auto">
          <a:xfrm>
            <a:off x="8858305" y="2446638"/>
            <a:ext cx="363474" cy="461319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8" name="PIJL-OMHOOG 7"/>
          <p:cNvSpPr/>
          <p:nvPr/>
        </p:nvSpPr>
        <p:spPr bwMode="auto">
          <a:xfrm>
            <a:off x="8876905" y="5070389"/>
            <a:ext cx="363474" cy="461319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9" name="PIJL-OMHOOG 8"/>
          <p:cNvSpPr/>
          <p:nvPr/>
        </p:nvSpPr>
        <p:spPr bwMode="auto">
          <a:xfrm>
            <a:off x="8858305" y="4209536"/>
            <a:ext cx="363474" cy="461319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9421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703" y="274638"/>
            <a:ext cx="977265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Arial" charset="0"/>
              </a:rPr>
              <a:t>Workers with a chronic condition in NL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40910" y="5587546"/>
            <a:ext cx="7996237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dirty="0">
                <a:solidFill>
                  <a:schemeClr val="accent2"/>
                </a:solidFill>
              </a:rPr>
              <a:t> Nationale Enquête Arbeidsomstandigheden, TNO/CBS, 2015 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Grafiek 2"/>
          <p:cNvGraphicFramePr/>
          <p:nvPr>
            <p:extLst>
              <p:ext uri="{D42A27DB-BD31-4B8C-83A1-F6EECF244321}">
                <p14:modId xmlns:p14="http://schemas.microsoft.com/office/powerpoint/2010/main" val="4241802726"/>
              </p:ext>
            </p:extLst>
          </p:nvPr>
        </p:nvGraphicFramePr>
        <p:xfrm>
          <a:off x="1714500" y="1050324"/>
          <a:ext cx="6858000" cy="466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82435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" charset="0"/>
              </a:rPr>
              <a:t>Chronic disease and return to work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0323" y="1297393"/>
            <a:ext cx="9258300" cy="30151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" charset="0"/>
              </a:rPr>
              <a:t>Return to work and </a:t>
            </a:r>
            <a:r>
              <a:rPr lang="en-US" sz="2400" dirty="0"/>
              <a:t>staying at work regarded as a </a:t>
            </a:r>
            <a:r>
              <a:rPr lang="en-US" sz="2400" b="1" i="1" dirty="0"/>
              <a:t>rewarding</a:t>
            </a:r>
            <a:r>
              <a:rPr lang="en-US" sz="2400" dirty="0"/>
              <a:t> experience by </a:t>
            </a:r>
            <a:r>
              <a:rPr lang="en-US" sz="2400" dirty="0">
                <a:latin typeface="Arial" charset="0"/>
              </a:rPr>
              <a:t>patients themselves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Higher quality of life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Income and Insurance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Back to normal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Structure and social contacts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More active and healthy life style</a:t>
            </a:r>
            <a:endParaRPr lang="en-US" sz="2400" dirty="0"/>
          </a:p>
          <a:p>
            <a:endParaRPr lang="en-US" sz="2400" dirty="0">
              <a:latin typeface="Arial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40910" y="5587546"/>
            <a:ext cx="7996237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Cancelliere</a:t>
            </a:r>
            <a:r>
              <a:rPr lang="nl-NL" dirty="0">
                <a:solidFill>
                  <a:schemeClr val="accent2"/>
                </a:solidFill>
              </a:rPr>
              <a:t> 2016; Callander 2013; Boot 2016</a:t>
            </a:r>
            <a:r>
              <a:rPr lang="nl-NL" sz="1200" dirty="0">
                <a:solidFill>
                  <a:schemeClr val="accent2"/>
                </a:solidFill>
              </a:rPr>
              <a:t>  </a:t>
            </a:r>
          </a:p>
        </p:txBody>
      </p:sp>
      <p:pic>
        <p:nvPicPr>
          <p:cNvPr id="5" name="Picture 2" descr="https://s-media-cache-ak0.pinimg.com/236x/22/86/d1/2286d18349de612f057c002c219394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66" y="2026808"/>
            <a:ext cx="3039462" cy="30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8538" y="286994"/>
            <a:ext cx="92583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" charset="0"/>
              </a:rPr>
              <a:t>Employment and chronic disease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29177" y="1062613"/>
            <a:ext cx="8861958" cy="389141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Working with a chronic disease is also regarded as </a:t>
            </a:r>
            <a:r>
              <a:rPr lang="en-US" sz="2400" b="1" i="1" dirty="0">
                <a:latin typeface="Arial" charset="0"/>
              </a:rPr>
              <a:t>difficult</a:t>
            </a: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endParaRPr lang="en-US" sz="1000" dirty="0">
              <a:latin typeface="Arial" charset="0"/>
            </a:endParaRPr>
          </a:p>
          <a:p>
            <a:pPr marL="0" lvl="1" indent="0">
              <a:buNone/>
            </a:pPr>
            <a:r>
              <a:rPr lang="en-US" sz="2400" dirty="0">
                <a:latin typeface="Arial" charset="0"/>
              </a:rPr>
              <a:t>Working people with chronic diseases report</a:t>
            </a:r>
            <a:r>
              <a:rPr lang="en-GB" sz="2000" baseline="30000" dirty="0">
                <a:solidFill>
                  <a:schemeClr val="tx2"/>
                </a:solidFill>
              </a:rPr>
              <a:t>1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altLang="nl-NL" sz="2000" dirty="0"/>
              <a:t>Significantly reduced work productivity</a:t>
            </a:r>
          </a:p>
          <a:p>
            <a:pPr>
              <a:lnSpc>
                <a:spcPct val="80000"/>
              </a:lnSpc>
            </a:pPr>
            <a:r>
              <a:rPr lang="en-US" altLang="nl-NL" sz="2000" dirty="0"/>
              <a:t>Living with less income</a:t>
            </a:r>
          </a:p>
          <a:p>
            <a:pPr>
              <a:lnSpc>
                <a:spcPct val="80000"/>
              </a:lnSpc>
            </a:pPr>
            <a:r>
              <a:rPr lang="en-US" altLang="nl-NL" sz="2000" dirty="0"/>
              <a:t>Having poor mental health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nl-NL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nl-NL" sz="2400" dirty="0"/>
              <a:t>People of working age with a chronic disease have: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</a:rPr>
              <a:t>Higher chance of unemployment: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>
                <a:solidFill>
                  <a:srgbClr val="0066FF"/>
                </a:solidFill>
              </a:rPr>
              <a:t>74</a:t>
            </a:r>
            <a:r>
              <a:rPr lang="en-US" sz="2000" b="1" dirty="0">
                <a:solidFill>
                  <a:srgbClr val="0066FF"/>
                </a:solidFill>
              </a:rPr>
              <a:t>% </a:t>
            </a:r>
            <a:r>
              <a:rPr lang="en-US" sz="2000" dirty="0">
                <a:solidFill>
                  <a:schemeClr val="tx2"/>
                </a:solidFill>
              </a:rPr>
              <a:t>of people with a chronic disease are</a:t>
            </a:r>
            <a:r>
              <a:rPr lang="en-US" sz="2000" b="1" i="1" dirty="0">
                <a:solidFill>
                  <a:schemeClr val="tx2"/>
                </a:solidFill>
              </a:rPr>
              <a:t> not </a:t>
            </a:r>
            <a:r>
              <a:rPr lang="en-US" sz="2000" b="1" dirty="0">
                <a:solidFill>
                  <a:schemeClr val="tx2"/>
                </a:solidFill>
              </a:rPr>
              <a:t>employed</a:t>
            </a:r>
            <a:r>
              <a:rPr lang="en-US" sz="2000" dirty="0">
                <a:solidFill>
                  <a:schemeClr val="tx2"/>
                </a:solidFill>
              </a:rPr>
              <a:t>, versus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>
                <a:solidFill>
                  <a:srgbClr val="0066FF"/>
                </a:solidFill>
              </a:rPr>
              <a:t>34</a:t>
            </a:r>
            <a:r>
              <a:rPr lang="en-US" sz="2000" b="1" dirty="0">
                <a:solidFill>
                  <a:srgbClr val="0066FF"/>
                </a:solidFill>
              </a:rPr>
              <a:t>% </a:t>
            </a:r>
            <a:r>
              <a:rPr lang="en-US" sz="2000" dirty="0">
                <a:solidFill>
                  <a:schemeClr val="tx2"/>
                </a:solidFill>
              </a:rPr>
              <a:t>of people without </a:t>
            </a:r>
            <a:r>
              <a:rPr lang="en-GB" sz="2000" baseline="30000" dirty="0">
                <a:solidFill>
                  <a:schemeClr val="tx2"/>
                </a:solidFill>
              </a:rPr>
              <a:t>2</a:t>
            </a:r>
            <a:endParaRPr lang="en-US" sz="2000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Higher chance of disability pension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Especially for young adults with long-standing (childhood) disease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4974" y="5631090"/>
            <a:ext cx="8685428" cy="286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baseline="30000" dirty="0">
                <a:solidFill>
                  <a:schemeClr val="tx2"/>
                </a:solidFill>
              </a:rPr>
              <a:t>1 </a:t>
            </a:r>
            <a:r>
              <a:rPr lang="nl-NL" sz="1400" dirty="0" err="1">
                <a:solidFill>
                  <a:schemeClr val="accent2"/>
                </a:solidFill>
              </a:rPr>
              <a:t>K.Lorig</a:t>
            </a:r>
            <a:r>
              <a:rPr lang="nl-NL" sz="1400" dirty="0">
                <a:solidFill>
                  <a:schemeClr val="accent2"/>
                </a:solidFill>
              </a:rPr>
              <a:t>, Stanford; </a:t>
            </a:r>
            <a:r>
              <a:rPr lang="en-GB" sz="1400" baseline="30000" dirty="0">
                <a:solidFill>
                  <a:schemeClr val="tx2"/>
                </a:solidFill>
              </a:rPr>
              <a:t>2</a:t>
            </a:r>
            <a:r>
              <a:rPr lang="nl-NL" sz="1400" dirty="0">
                <a:solidFill>
                  <a:schemeClr val="accent2"/>
                </a:solidFill>
              </a:rPr>
              <a:t> NIVEL 2015; </a:t>
            </a:r>
            <a:endParaRPr lang="nl-NL" sz="1400" i="1" dirty="0">
              <a:solidFill>
                <a:schemeClr val="accent2"/>
              </a:solidFill>
            </a:endParaRPr>
          </a:p>
        </p:txBody>
      </p:sp>
      <p:pic>
        <p:nvPicPr>
          <p:cNvPr id="5" name="Picture 6" descr="http://www.unique.nl/2054017/UWV-kantoor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3698" y="1648903"/>
            <a:ext cx="2466703" cy="15550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894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ema1 coronel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C68E4C4A0734BBECEB1C0A3AEFCAA" ma:contentTypeVersion="11" ma:contentTypeDescription="Een nieuw document maken." ma:contentTypeScope="" ma:versionID="bd105fcaa1adf00407a7815716346da0">
  <xsd:schema xmlns:xsd="http://www.w3.org/2001/XMLSchema" xmlns:xs="http://www.w3.org/2001/XMLSchema" xmlns:p="http://schemas.microsoft.com/office/2006/metadata/properties" xmlns:ns2="624302cb-c942-4baa-8473-2de60652eb40" targetNamespace="http://schemas.microsoft.com/office/2006/metadata/properties" ma:root="true" ma:fieldsID="e7871e9b7e366e16f248f3c4394316cb" ns2:_="">
    <xsd:import namespace="624302cb-c942-4baa-8473-2de60652eb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02cb-c942-4baa-8473-2de60652e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26E66D-C71D-4066-BE16-50A2FD53D221}"/>
</file>

<file path=customXml/itemProps2.xml><?xml version="1.0" encoding="utf-8"?>
<ds:datastoreItem xmlns:ds="http://schemas.openxmlformats.org/officeDocument/2006/customXml" ds:itemID="{D55D61BD-C782-4FE9-BF6A-9D9B791C3B86}"/>
</file>

<file path=customXml/itemProps3.xml><?xml version="1.0" encoding="utf-8"?>
<ds:datastoreItem xmlns:ds="http://schemas.openxmlformats.org/officeDocument/2006/customXml" ds:itemID="{0339408A-8683-4DB6-B38A-34525D748D15}"/>
</file>

<file path=docProps/app.xml><?xml version="1.0" encoding="utf-8"?>
<Properties xmlns="http://schemas.openxmlformats.org/officeDocument/2006/extended-properties" xmlns:vt="http://schemas.openxmlformats.org/officeDocument/2006/docPropsVTypes">
  <Template>Thema1 coronel</Template>
  <TotalTime>6227</TotalTime>
  <Pages>1</Pages>
  <Words>1389</Words>
  <Application>Microsoft Office PowerPoint</Application>
  <PresentationFormat>35 mm-dia's</PresentationFormat>
  <Paragraphs>319</Paragraphs>
  <Slides>34</Slides>
  <Notes>32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1" baseType="lpstr">
      <vt:lpstr>MS PGothic</vt:lpstr>
      <vt:lpstr>MS PGothic</vt:lpstr>
      <vt:lpstr>Arial</vt:lpstr>
      <vt:lpstr>Geneva</vt:lpstr>
      <vt:lpstr>Times New Roman</vt:lpstr>
      <vt:lpstr>Verdana</vt:lpstr>
      <vt:lpstr>Thema1 coronel</vt:lpstr>
      <vt:lpstr>Chronic disease and work</vt:lpstr>
      <vt:lpstr>Coronel institute of occupational health, AMC </vt:lpstr>
      <vt:lpstr>Overview </vt:lpstr>
      <vt:lpstr>Patients of working age with a chronic disease and their work participation</vt:lpstr>
      <vt:lpstr>Prevalence of chronic disease </vt:lpstr>
      <vt:lpstr>Increase of workers with chronic disease</vt:lpstr>
      <vt:lpstr>Workers with a chronic condition in NL</vt:lpstr>
      <vt:lpstr>Chronic disease and return to work  </vt:lpstr>
      <vt:lpstr>Employment and chronic disease  </vt:lpstr>
      <vt:lpstr>Chronic disease and return to work </vt:lpstr>
      <vt:lpstr>Summary </vt:lpstr>
      <vt:lpstr>What influences return to work and work participation in employees with a chronic disease? </vt:lpstr>
      <vt:lpstr>Factors associated with  work participation    </vt:lpstr>
      <vt:lpstr>Fatigue</vt:lpstr>
      <vt:lpstr>Cognitive impairments   </vt:lpstr>
      <vt:lpstr>Workplace</vt:lpstr>
      <vt:lpstr>Doctors: knowledge and communication</vt:lpstr>
      <vt:lpstr>Summary </vt:lpstr>
      <vt:lpstr>Chronic disease and work participation: Interventions to help employees with a chronic disease </vt:lpstr>
      <vt:lpstr>Interventions: reviews</vt:lpstr>
      <vt:lpstr>Multidisciplinary</vt:lpstr>
      <vt:lpstr>Interventions enhancing work participation </vt:lpstr>
      <vt:lpstr>1. Hospital-based work support: cancer</vt:lpstr>
      <vt:lpstr>PowerPoint-presentatie</vt:lpstr>
      <vt:lpstr>2. Cancer survivors with work loss </vt:lpstr>
      <vt:lpstr>2. Results </vt:lpstr>
      <vt:lpstr>3. Early vocational rehabilitation  </vt:lpstr>
      <vt:lpstr>3. Results </vt:lpstr>
      <vt:lpstr>4. Workers with Rheumatoid Arthritis</vt:lpstr>
      <vt:lpstr>4. Results </vt:lpstr>
      <vt:lpstr>Summary </vt:lpstr>
      <vt:lpstr>Conclusion</vt:lpstr>
      <vt:lpstr>PowerPoint-presentatie</vt:lpstr>
      <vt:lpstr>Statements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Microsoft Corporation</dc:creator>
  <cp:lastModifiedBy>Eveline Martens</cp:lastModifiedBy>
  <cp:revision>608</cp:revision>
  <cp:lastPrinted>2016-11-10T10:59:13Z</cp:lastPrinted>
  <dcterms:created xsi:type="dcterms:W3CDTF">1995-11-27T14:15:58Z</dcterms:created>
  <dcterms:modified xsi:type="dcterms:W3CDTF">2017-10-19T06:04:55Z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0x010100417C68E4C4A0734BBECEB1C0A3AEFCAA</vt:lpwstr>
  </property>
</Properties>
</file>